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9" r:id="rId25"/>
    <p:sldId id="281" r:id="rId26"/>
    <p:sldId id="282" r:id="rId27"/>
    <p:sldId id="323" r:id="rId28"/>
    <p:sldId id="324" r:id="rId29"/>
    <p:sldId id="325" r:id="rId30"/>
    <p:sldId id="329" r:id="rId31"/>
    <p:sldId id="326" r:id="rId32"/>
    <p:sldId id="327" r:id="rId33"/>
    <p:sldId id="328" r:id="rId34"/>
    <p:sldId id="330" r:id="rId35"/>
    <p:sldId id="331" r:id="rId36"/>
    <p:sldId id="332" r:id="rId37"/>
    <p:sldId id="283" r:id="rId38"/>
    <p:sldId id="284" r:id="rId39"/>
    <p:sldId id="285" r:id="rId40"/>
    <p:sldId id="286" r:id="rId41"/>
    <p:sldId id="287" r:id="rId42"/>
    <p:sldId id="288" r:id="rId43"/>
    <p:sldId id="333" r:id="rId44"/>
    <p:sldId id="334" r:id="rId45"/>
    <p:sldId id="335" r:id="rId46"/>
    <p:sldId id="291" r:id="rId47"/>
    <p:sldId id="292" r:id="rId48"/>
    <p:sldId id="293" r:id="rId49"/>
    <p:sldId id="316" r:id="rId50"/>
    <p:sldId id="317" r:id="rId51"/>
    <p:sldId id="318" r:id="rId52"/>
    <p:sldId id="290" r:id="rId53"/>
    <p:sldId id="319" r:id="rId54"/>
    <p:sldId id="320" r:id="rId55"/>
    <p:sldId id="321" r:id="rId56"/>
    <p:sldId id="32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BFF94-3742-428D-8274-3130D71B37F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B45CD-9FA7-42DB-B401-D1D895B80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0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398C1-86D5-43A8-A544-2E0D9D8D67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2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FF54-CD21-4B16-8647-E77E9098F8CB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F61D-962B-45BA-93BA-243B19FF0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7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FF54-CD21-4B16-8647-E77E9098F8CB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F61D-962B-45BA-93BA-243B19FF0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3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FF54-CD21-4B16-8647-E77E9098F8CB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F61D-962B-45BA-93BA-243B19FF0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3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FF54-CD21-4B16-8647-E77E9098F8CB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F61D-962B-45BA-93BA-243B19FF0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FF54-CD21-4B16-8647-E77E9098F8CB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F61D-962B-45BA-93BA-243B19FF0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0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FF54-CD21-4B16-8647-E77E9098F8CB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F61D-962B-45BA-93BA-243B19FF0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8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FF54-CD21-4B16-8647-E77E9098F8CB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F61D-962B-45BA-93BA-243B19FF0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4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FF54-CD21-4B16-8647-E77E9098F8CB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F61D-962B-45BA-93BA-243B19FF0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2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FF54-CD21-4B16-8647-E77E9098F8CB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F61D-962B-45BA-93BA-243B19FF0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0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FF54-CD21-4B16-8647-E77E9098F8CB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F61D-962B-45BA-93BA-243B19FF0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4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FF54-CD21-4B16-8647-E77E9098F8CB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F61D-962B-45BA-93BA-243B19FF0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3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EFF54-CD21-4B16-8647-E77E9098F8CB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EF61D-962B-45BA-93BA-243B19FF0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2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8.png"/><Relationship Id="rId7" Type="http://schemas.openxmlformats.org/officeDocument/2006/relationships/image" Target="../media/image59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10" Type="http://schemas.openxmlformats.org/officeDocument/2006/relationships/image" Target="../media/image62.png"/><Relationship Id="rId4" Type="http://schemas.openxmlformats.org/officeDocument/2006/relationships/image" Target="../media/image59.png"/><Relationship Id="rId9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3" Type="http://schemas.openxmlformats.org/officeDocument/2006/relationships/image" Target="../media/image68.png"/><Relationship Id="rId12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2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74.png"/><Relationship Id="rId7" Type="http://schemas.openxmlformats.org/officeDocument/2006/relationships/image" Target="../media/image20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7.png"/><Relationship Id="rId5" Type="http://schemas.openxmlformats.org/officeDocument/2006/relationships/image" Target="../media/image206.png"/><Relationship Id="rId10" Type="http://schemas.openxmlformats.org/officeDocument/2006/relationships/image" Target="../media/image211.png"/><Relationship Id="rId4" Type="http://schemas.openxmlformats.org/officeDocument/2006/relationships/image" Target="../media/image75.png"/><Relationship Id="rId9" Type="http://schemas.openxmlformats.org/officeDocument/2006/relationships/image" Target="../media/image2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3" Type="http://schemas.openxmlformats.org/officeDocument/2006/relationships/image" Target="../media/image76.png"/><Relationship Id="rId7" Type="http://schemas.openxmlformats.org/officeDocument/2006/relationships/image" Target="../media/image21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218.png"/><Relationship Id="rId9" Type="http://schemas.openxmlformats.org/officeDocument/2006/relationships/image" Target="../media/image2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74.png"/><Relationship Id="rId7" Type="http://schemas.openxmlformats.org/officeDocument/2006/relationships/image" Target="../media/image22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78.png"/><Relationship Id="rId7" Type="http://schemas.openxmlformats.org/officeDocument/2006/relationships/image" Target="../media/image23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9.png"/><Relationship Id="rId5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58.png"/><Relationship Id="rId7" Type="http://schemas.openxmlformats.org/officeDocument/2006/relationships/image" Target="../media/image65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4" Type="http://schemas.openxmlformats.org/officeDocument/2006/relationships/image" Target="../media/image8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58.png"/><Relationship Id="rId7" Type="http://schemas.openxmlformats.org/officeDocument/2006/relationships/image" Target="../media/image70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0.png"/><Relationship Id="rId5" Type="http://schemas.openxmlformats.org/officeDocument/2006/relationships/image" Target="../media/image680.png"/><Relationship Id="rId4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58.png"/><Relationship Id="rId7" Type="http://schemas.openxmlformats.org/officeDocument/2006/relationships/image" Target="../media/image9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58.png"/><Relationship Id="rId7" Type="http://schemas.openxmlformats.org/officeDocument/2006/relationships/image" Target="../media/image9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1.png"/><Relationship Id="rId3" Type="http://schemas.openxmlformats.org/officeDocument/2006/relationships/image" Target="../media/image58.png"/><Relationship Id="rId7" Type="http://schemas.openxmlformats.org/officeDocument/2006/relationships/image" Target="../media/image81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0.png"/><Relationship Id="rId5" Type="http://schemas.openxmlformats.org/officeDocument/2006/relationships/image" Target="../media/image790.png"/><Relationship Id="rId4" Type="http://schemas.openxmlformats.org/officeDocument/2006/relationships/image" Target="../media/image10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image" Target="../media/image108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1.png"/><Relationship Id="rId4" Type="http://schemas.openxmlformats.org/officeDocument/2006/relationships/image" Target="../media/image10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58.png"/><Relationship Id="rId7" Type="http://schemas.openxmlformats.org/officeDocument/2006/relationships/image" Target="../media/image15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10" Type="http://schemas.openxmlformats.org/officeDocument/2006/relationships/image" Target="../media/image941.png"/><Relationship Id="rId4" Type="http://schemas.openxmlformats.org/officeDocument/2006/relationships/image" Target="../media/image109.png"/><Relationship Id="rId9" Type="http://schemas.openxmlformats.org/officeDocument/2006/relationships/image" Target="../media/image15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0.png"/><Relationship Id="rId13" Type="http://schemas.openxmlformats.org/officeDocument/2006/relationships/image" Target="../media/image950.png"/><Relationship Id="rId3" Type="http://schemas.openxmlformats.org/officeDocument/2006/relationships/image" Target="../media/image110.png"/><Relationship Id="rId7" Type="http://schemas.openxmlformats.org/officeDocument/2006/relationships/image" Target="../media/image273.png"/><Relationship Id="rId12" Type="http://schemas.openxmlformats.org/officeDocument/2006/relationships/image" Target="../media/image278.png"/><Relationship Id="rId2" Type="http://schemas.openxmlformats.org/officeDocument/2006/relationships/image" Target="../media/image105.png"/><Relationship Id="rId16" Type="http://schemas.openxmlformats.org/officeDocument/2006/relationships/image" Target="../media/image2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0.png"/><Relationship Id="rId11" Type="http://schemas.openxmlformats.org/officeDocument/2006/relationships/image" Target="../media/image277.png"/><Relationship Id="rId15" Type="http://schemas.openxmlformats.org/officeDocument/2006/relationships/image" Target="../media/image960.png"/><Relationship Id="rId10" Type="http://schemas.openxmlformats.org/officeDocument/2006/relationships/image" Target="../media/image276.png"/><Relationship Id="rId4" Type="http://schemas.openxmlformats.org/officeDocument/2006/relationships/image" Target="../media/image111.png"/><Relationship Id="rId9" Type="http://schemas.openxmlformats.org/officeDocument/2006/relationships/image" Target="../media/image275.png"/><Relationship Id="rId14" Type="http://schemas.openxmlformats.org/officeDocument/2006/relationships/image" Target="../media/image28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0.png"/><Relationship Id="rId5" Type="http://schemas.openxmlformats.org/officeDocument/2006/relationships/image" Target="../media/image98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6: Application of Probability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Vocabulary Builder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8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192" y="294970"/>
            <a:ext cx="4147594" cy="54423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6981" y="1055892"/>
            <a:ext cx="7624190" cy="4253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56113" y="2255519"/>
            <a:ext cx="89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Heads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5117" y="2246325"/>
            <a:ext cx="89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Tails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3491" y="2246325"/>
            <a:ext cx="89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Tails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4978" y="2255519"/>
            <a:ext cx="89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Tails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3650" y="2264713"/>
            <a:ext cx="89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Heads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87611" y="3479073"/>
                <a:ext cx="222817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611" y="3479073"/>
                <a:ext cx="222817" cy="576183"/>
              </a:xfrm>
              <a:prstGeom prst="rect">
                <a:avLst/>
              </a:prstGeom>
              <a:blipFill rotWithShape="0">
                <a:blip r:embed="rId6"/>
                <a:stretch>
                  <a:fillRect r="-8108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22468" y="3477021"/>
                <a:ext cx="711541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468" y="3477021"/>
                <a:ext cx="711541" cy="576183"/>
              </a:xfrm>
              <a:prstGeom prst="rect">
                <a:avLst/>
              </a:prstGeom>
              <a:blipFill rotWithShape="0">
                <a:blip r:embed="rId7"/>
                <a:stretch>
                  <a:fillRect r="-1709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50633" y="3477021"/>
                <a:ext cx="222817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633" y="3477021"/>
                <a:ext cx="222817" cy="576183"/>
              </a:xfrm>
              <a:prstGeom prst="rect">
                <a:avLst/>
              </a:prstGeom>
              <a:blipFill rotWithShape="0">
                <a:blip r:embed="rId8"/>
                <a:stretch>
                  <a:fillRect r="-8108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87610" y="4476205"/>
                <a:ext cx="222817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610" y="4476205"/>
                <a:ext cx="222817" cy="576183"/>
              </a:xfrm>
              <a:prstGeom prst="rect">
                <a:avLst/>
              </a:prstGeom>
              <a:blipFill rotWithShape="0">
                <a:blip r:embed="rId9"/>
                <a:stretch>
                  <a:fillRect r="-8108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00573" y="4491381"/>
                <a:ext cx="222817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573" y="4491381"/>
                <a:ext cx="222817" cy="576183"/>
              </a:xfrm>
              <a:prstGeom prst="rect">
                <a:avLst/>
              </a:prstGeom>
              <a:blipFill rotWithShape="0">
                <a:blip r:embed="rId10"/>
                <a:stretch>
                  <a:fillRect r="-8333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98439" y="4462506"/>
                <a:ext cx="222817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439" y="4462506"/>
                <a:ext cx="222817" cy="576183"/>
              </a:xfrm>
              <a:prstGeom prst="rect">
                <a:avLst/>
              </a:prstGeom>
              <a:blipFill rotWithShape="0">
                <a:blip r:embed="rId11"/>
                <a:stretch>
                  <a:fillRect r="-8108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78674" y="426464"/>
            <a:ext cx="7167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6.1 – Theoretical vs. Experimental Probability and  Venn Diagrams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3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192" y="294970"/>
            <a:ext cx="4147594" cy="5442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6981" y="162233"/>
            <a:ext cx="7433187" cy="722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864" y="1012876"/>
            <a:ext cx="7595420" cy="56720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11941" y="1872077"/>
            <a:ext cx="4735855" cy="395369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6600" y="1872076"/>
            <a:ext cx="4450080" cy="2125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8778" y="4209185"/>
            <a:ext cx="4428308" cy="2379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97282" y="1989907"/>
                <a:ext cx="1019318" cy="578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82" y="1989907"/>
                <a:ext cx="1019318" cy="578300"/>
              </a:xfrm>
              <a:prstGeom prst="rect">
                <a:avLst/>
              </a:prstGeom>
              <a:blipFill rotWithShape="0">
                <a:blip r:embed="rId7"/>
                <a:stretch>
                  <a:fillRect r="-1198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60441" y="2763268"/>
                <a:ext cx="376705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441" y="2763268"/>
                <a:ext cx="376705" cy="578235"/>
              </a:xfrm>
              <a:prstGeom prst="rect">
                <a:avLst/>
              </a:prstGeom>
              <a:blipFill rotWithShape="0">
                <a:blip r:embed="rId8"/>
                <a:stretch>
                  <a:fillRect r="-4918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46732" y="3559772"/>
                <a:ext cx="376705" cy="584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732" y="3559772"/>
                <a:ext cx="376705" cy="584519"/>
              </a:xfrm>
              <a:prstGeom prst="rect">
                <a:avLst/>
              </a:prstGeom>
              <a:blipFill rotWithShape="0">
                <a:blip r:embed="rId9"/>
                <a:stretch>
                  <a:fillRect r="-48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94953" y="4362560"/>
                <a:ext cx="376705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953" y="4362560"/>
                <a:ext cx="376705" cy="578235"/>
              </a:xfrm>
              <a:prstGeom prst="rect">
                <a:avLst/>
              </a:prstGeom>
              <a:blipFill rotWithShape="0">
                <a:blip r:embed="rId10"/>
                <a:stretch>
                  <a:fillRect r="-3226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42954" y="5158978"/>
                <a:ext cx="865429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954" y="5158978"/>
                <a:ext cx="865429" cy="578235"/>
              </a:xfrm>
              <a:prstGeom prst="rect">
                <a:avLst/>
              </a:prstGeom>
              <a:blipFill rotWithShape="0">
                <a:blip r:embed="rId11"/>
                <a:stretch>
                  <a:fillRect r="-1408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75839" y="5918322"/>
                <a:ext cx="865430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839" y="5918322"/>
                <a:ext cx="865430" cy="578235"/>
              </a:xfrm>
              <a:prstGeom prst="rect">
                <a:avLst/>
              </a:prstGeom>
              <a:blipFill rotWithShape="0">
                <a:blip r:embed="rId12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58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192" y="294970"/>
            <a:ext cx="4147594" cy="54423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6981" y="1117344"/>
            <a:ext cx="7708432" cy="4619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050" y="1203226"/>
            <a:ext cx="386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Experimental Probability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7007" y="4750336"/>
            <a:ext cx="2760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Yes. The more trials you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61" y="5297888"/>
            <a:ext cx="800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do, the closer your experimental probability will be to your theoretical probability.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74" y="426464"/>
            <a:ext cx="7167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6.1 – Theoretical vs. Experimental Probability and  Venn Diagrams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7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192" y="294970"/>
            <a:ext cx="4147594" cy="5442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6981" y="1060503"/>
            <a:ext cx="7433187" cy="5487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674" y="426464"/>
            <a:ext cx="7167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6.1 – Theoretical vs. Experimental Probability and  Venn Diagrams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192" y="294970"/>
            <a:ext cx="4147594" cy="5442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6981" y="162233"/>
            <a:ext cx="7433187" cy="7226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81" y="1068261"/>
            <a:ext cx="7595419" cy="559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6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192" y="294970"/>
            <a:ext cx="4147594" cy="5442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80" y="968248"/>
            <a:ext cx="7715059" cy="5727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674" y="426464"/>
            <a:ext cx="7167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6.1 – Theoretical vs. Experimental Probability and  Venn Diagrams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56146" y="4433455"/>
                <a:ext cx="182880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146" y="4433455"/>
                <a:ext cx="1828800" cy="554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78365" y="5009651"/>
                <a:ext cx="1828800" cy="57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𝟓𝟐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365" y="5009651"/>
                <a:ext cx="1828800" cy="5761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09274" y="5737278"/>
                <a:ext cx="1828800" cy="57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274" y="5737278"/>
                <a:ext cx="1828800" cy="5761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36146" y="6119584"/>
                <a:ext cx="1828800" cy="57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𝟓𝟐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146" y="6119584"/>
                <a:ext cx="1828800" cy="5761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03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6: Application of Probability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7738" y="3809998"/>
            <a:ext cx="10116523" cy="1371599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6.2 Set Notation and Venn diagrams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4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161" y="280219"/>
            <a:ext cx="4522839" cy="5255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9146" y="981535"/>
            <a:ext cx="7378188" cy="51390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2046" y="981535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LIST OF ALL POSSIBLE OUTCOMES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3090" y="2596468"/>
            <a:ext cx="2986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{1, 2, 3, 4, 5, 6}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6031" y="2057377"/>
            <a:ext cx="2986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{HEAD, TAIL}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1856" y="3462868"/>
            <a:ext cx="578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{RED, RED, BLUE, BLUE, BLUE, WHITE}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1029" y="4057513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OVERLAPPING OF ELEMENTS FROM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204" y="4563009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 SETS; “THE COMMON ELEMENTS”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3348" y="5108579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COMBINING THE ELEMENTS TO CREATE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319" y="5634665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ONE SET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674" y="426464"/>
            <a:ext cx="7167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6.1 – Theoretical vs. Experimental Probability and  Venn Diagrams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3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161" y="280219"/>
            <a:ext cx="4522839" cy="5255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1852" y="1081854"/>
            <a:ext cx="7101509" cy="5513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6142" y="3023188"/>
            <a:ext cx="2986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{3, 9, 15}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5399" y="3023188"/>
            <a:ext cx="2576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{0,1, 3, 5, 6, 7, 9, 11, 12, 13, 15}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3708" y="6023291"/>
            <a:ext cx="2986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{10, 20}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5399" y="6023291"/>
            <a:ext cx="2986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{5, 8, 10, 15, 18, 20}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9418" y="998726"/>
            <a:ext cx="3467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8674" y="426464"/>
            <a:ext cx="7167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6.1 – Theoretical vs. Experimental Probability and  Venn Diagrams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3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161" y="280219"/>
            <a:ext cx="4522839" cy="5255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4787" y="1011186"/>
            <a:ext cx="7397456" cy="5315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1086" y="1312461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VISUAL REPRESENTATION OF THE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902" y="1696537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RELATIONSHIP BETWEEN TWO OR MORE SETS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378" y="3804370"/>
            <a:ext cx="2986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{1, 2, 3, 4, 6, 12}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378" y="4619013"/>
            <a:ext cx="2986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{1, 2, 4, 8, 16}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378" y="5335506"/>
            <a:ext cx="5401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They are factors of both 12 and 16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4794" y="6187596"/>
            <a:ext cx="2986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{1, 2, 4}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3517" y="6228223"/>
            <a:ext cx="3438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{1, 2, 3, 4, 6, 8, 12, 16}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4362" y="2367144"/>
            <a:ext cx="3467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674" y="426464"/>
            <a:ext cx="7167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6.1 – Theoretical vs. Experimental Probability and  Venn Diagrams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192" y="294970"/>
            <a:ext cx="4147594" cy="5442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-2045211" y="3800065"/>
            <a:ext cx="5368078" cy="7477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2724" y="132735"/>
            <a:ext cx="6789173" cy="2050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018" y="2287382"/>
            <a:ext cx="6549891" cy="43198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2529" y="2772697"/>
            <a:ext cx="1091380" cy="6341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92529" y="3569110"/>
            <a:ext cx="1091380" cy="6341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64687" y="4411149"/>
            <a:ext cx="1091380" cy="6341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64687" y="5157324"/>
            <a:ext cx="1091380" cy="6341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64687" y="5904880"/>
            <a:ext cx="1091380" cy="6341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32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161" y="280219"/>
            <a:ext cx="4522839" cy="5255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728" y="1237481"/>
            <a:ext cx="7374128" cy="42980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62272" y="2670048"/>
            <a:ext cx="107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7773" y="2670048"/>
            <a:ext cx="107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1264" y="3950208"/>
            <a:ext cx="38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5259" y="3948727"/>
            <a:ext cx="651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7805" y="3948727"/>
            <a:ext cx="61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5035" y="5012340"/>
            <a:ext cx="669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944" y="4340352"/>
            <a:ext cx="56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9253" y="5348334"/>
            <a:ext cx="38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56360" y="1164981"/>
            <a:ext cx="3467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674" y="426464"/>
            <a:ext cx="7167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6.1 – Theoretical vs. Experimental Probability and  Venn Diagrams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5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161" y="280219"/>
            <a:ext cx="4522839" cy="5255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185" y="1060347"/>
            <a:ext cx="7119175" cy="55321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7923" y="1332257"/>
            <a:ext cx="154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of 64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3698" y="1322762"/>
            <a:ext cx="143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of 24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5162" y="2106985"/>
            <a:ext cx="52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1,2, 4 8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8586" y="2183929"/>
            <a:ext cx="11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16, 32, 64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8192" y="1956594"/>
            <a:ext cx="88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3, 6, 12, 24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3754" y="1820395"/>
            <a:ext cx="298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{1, 2, 4, 8, 16, 32, 64}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2734" y="2435403"/>
            <a:ext cx="298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{1, 2, 3, 4, 6, 8, 12, 24}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013" y="3357481"/>
            <a:ext cx="56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62528" y="4129272"/>
            <a:ext cx="56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62528" y="4926691"/>
            <a:ext cx="56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20512" y="5364480"/>
            <a:ext cx="56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7507" y="5748528"/>
            <a:ext cx="56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9834" y="6146252"/>
            <a:ext cx="56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8674" y="426464"/>
            <a:ext cx="7167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6.1 – Theoretical vs. Experimental Probability and  Venn Diagrams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185" y="902035"/>
            <a:ext cx="39537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7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1264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161" y="280219"/>
            <a:ext cx="4522839" cy="5255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4126" y="1259911"/>
            <a:ext cx="7433625" cy="2972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2741" y="1259911"/>
            <a:ext cx="530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All outcomes in the sample space that are not part of the subset.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294" y="4442392"/>
            <a:ext cx="3396505" cy="2230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3714" y="3201139"/>
            <a:ext cx="298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{8, 16}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4822" y="4006218"/>
                <a:ext cx="2986198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}</a:t>
                </a:r>
                <a:endParaRPr lang="en-US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822" y="4006218"/>
                <a:ext cx="2986198" cy="453137"/>
              </a:xfrm>
              <a:prstGeom prst="rect">
                <a:avLst/>
              </a:prstGeom>
              <a:blipFill>
                <a:blip r:embed="rId6"/>
                <a:stretch>
                  <a:fillRect l="-1837" b="-2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48175" y="3159236"/>
            <a:ext cx="298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{3, 6, 12}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5985" y="4030898"/>
            <a:ext cx="298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{3, 6, 8, 12, 16}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6981" y="1781137"/>
            <a:ext cx="3467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674" y="426464"/>
            <a:ext cx="7167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6.1 – Theoretical vs. Experimental Probability and  Venn Diagrams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944" y="1837289"/>
            <a:ext cx="189052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8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1893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161" y="280219"/>
            <a:ext cx="4522839" cy="5255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2064" y="1217202"/>
            <a:ext cx="7377518" cy="41807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0538" y="1966699"/>
            <a:ext cx="2986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{Y,B,R,W,G,T,V,B,P,B,M,O}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7698" y="2895026"/>
            <a:ext cx="298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{Y,B,R}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0538" y="3991733"/>
            <a:ext cx="298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{B,R,W}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63" y="4795299"/>
            <a:ext cx="6401731" cy="5428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7698" y="5201556"/>
            <a:ext cx="298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{G,V,T,B,P,B,M,O}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6843" y="4845068"/>
            <a:ext cx="298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{B,R}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7904" y="4845068"/>
            <a:ext cx="298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{Y,B,R,W}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674" y="426464"/>
            <a:ext cx="7167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6.1 – Theoretical vs. Experimental Probability and  Venn Diagrams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639" y="1044224"/>
            <a:ext cx="393146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9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89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0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456" y="280219"/>
            <a:ext cx="7236052" cy="604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509" y="280219"/>
            <a:ext cx="4625492" cy="58258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6982" y="1146840"/>
            <a:ext cx="6545876" cy="4074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84236" y="1697406"/>
                <a:ext cx="376706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236" y="1697406"/>
                <a:ext cx="376706" cy="576183"/>
              </a:xfrm>
              <a:prstGeom prst="rect">
                <a:avLst/>
              </a:prstGeom>
              <a:blipFill>
                <a:blip r:embed="rId5"/>
                <a:stretch>
                  <a:fillRect r="-4839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54566" y="2643554"/>
                <a:ext cx="376706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566" y="2643554"/>
                <a:ext cx="376706" cy="576183"/>
              </a:xfrm>
              <a:prstGeom prst="rect">
                <a:avLst/>
              </a:prstGeom>
              <a:blipFill>
                <a:blip r:embed="rId6"/>
                <a:stretch>
                  <a:fillRect r="-3226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59655" y="2643555"/>
                <a:ext cx="588304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655" y="2643555"/>
                <a:ext cx="588304" cy="576183"/>
              </a:xfrm>
              <a:prstGeom prst="rect">
                <a:avLst/>
              </a:prstGeom>
              <a:blipFill>
                <a:blip r:embed="rId7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31272" y="3481674"/>
                <a:ext cx="376705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272" y="3481674"/>
                <a:ext cx="376705" cy="576183"/>
              </a:xfrm>
              <a:prstGeom prst="rect">
                <a:avLst/>
              </a:prstGeom>
              <a:blipFill>
                <a:blip r:embed="rId8"/>
                <a:stretch>
                  <a:fillRect r="-3226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99074" y="3481674"/>
                <a:ext cx="588304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074" y="3481674"/>
                <a:ext cx="588304" cy="576183"/>
              </a:xfrm>
              <a:prstGeom prst="rect">
                <a:avLst/>
              </a:prstGeom>
              <a:blipFill>
                <a:blip r:embed="rId9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21851" y="4356655"/>
                <a:ext cx="865430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851" y="4356655"/>
                <a:ext cx="865430" cy="576183"/>
              </a:xfrm>
              <a:prstGeom prst="rect">
                <a:avLst/>
              </a:prstGeom>
              <a:blipFill>
                <a:blip r:embed="rId10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32639" y="1044224"/>
            <a:ext cx="393146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9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0455" y="368831"/>
            <a:ext cx="71673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6.1 – Theoretical vs. Experimental Probability and  Venn Diagrams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0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161" y="280219"/>
            <a:ext cx="4522839" cy="5255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3120" y="280219"/>
            <a:ext cx="6910241" cy="531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6184" y="1244855"/>
            <a:ext cx="7435359" cy="456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0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161" y="280219"/>
            <a:ext cx="4522839" cy="5255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3120" y="280219"/>
            <a:ext cx="6910241" cy="5315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62" y="916091"/>
            <a:ext cx="7269363" cy="570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3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6: Application of Probability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7738" y="3809998"/>
            <a:ext cx="10116523" cy="1371599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6.2 Mutually Inclusive &amp; Mutually Exclusive Events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974" y="237511"/>
            <a:ext cx="4932568" cy="5675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1980" y="1044062"/>
            <a:ext cx="6971994" cy="3473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56530" y="1855424"/>
            <a:ext cx="546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NO, THERE IS NO OVERLAP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0311" y="3449048"/>
            <a:ext cx="546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TWO EVENTS THAT CANNOT OCCUR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459" y="4052817"/>
            <a:ext cx="546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AT THE SAME TIME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5980" y="1517748"/>
            <a:ext cx="5469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ODD = {1, 3,5} ROLL 2 = {2}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070" y="372846"/>
            <a:ext cx="683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</a:rPr>
              <a:t>6.2 – Mutually Inclusive &amp; Mutually Exclusive Events</a:t>
            </a:r>
            <a:endParaRPr lang="en-US" sz="2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974" y="237511"/>
            <a:ext cx="4932568" cy="5675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3023" y="787557"/>
            <a:ext cx="6778483" cy="5235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8991" y="1802499"/>
            <a:ext cx="10387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0.25 + 0.20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8911" y="1789846"/>
            <a:ext cx="5802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0.45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62996" y="3075423"/>
            <a:ext cx="2768156" cy="22203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3877" y="2640481"/>
            <a:ext cx="229870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0.25 + 0.20 + 0.20 + 0.25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3536" y="2640481"/>
            <a:ext cx="5802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0.90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7648" y="3827539"/>
                <a:ext cx="852798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48" y="3827539"/>
                <a:ext cx="852798" cy="519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70800" y="3827539"/>
                <a:ext cx="573875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800" y="3827539"/>
                <a:ext cx="573875" cy="518540"/>
              </a:xfrm>
              <a:prstGeom prst="rect">
                <a:avLst/>
              </a:prstGeom>
              <a:blipFill rotWithShape="0">
                <a:blip r:embed="rId11"/>
                <a:stretch>
                  <a:fillRect r="-2105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18991" y="5817316"/>
                <a:ext cx="852798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91" y="5817316"/>
                <a:ext cx="852798" cy="5194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71789" y="5817316"/>
                <a:ext cx="1150956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789" y="5817316"/>
                <a:ext cx="1150956" cy="520463"/>
              </a:xfrm>
              <a:prstGeom prst="rect">
                <a:avLst/>
              </a:prstGeom>
              <a:blipFill>
                <a:blip r:embed="rId13"/>
                <a:stretch>
                  <a:fillRect r="-1058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162996" y="3383392"/>
            <a:ext cx="413101" cy="1912425"/>
          </a:xfrm>
          <a:prstGeom prst="rect">
            <a:avLst/>
          </a:prstGeom>
          <a:solidFill>
            <a:srgbClr val="E34B7A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09377" y="3118865"/>
            <a:ext cx="2257767" cy="264527"/>
          </a:xfrm>
          <a:prstGeom prst="rect">
            <a:avLst/>
          </a:prstGeom>
          <a:solidFill>
            <a:srgbClr val="E34B7A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2070" y="372846"/>
            <a:ext cx="683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</a:rPr>
              <a:t>6.2 – Mutually Inclusive &amp; Mutually Exclusive Events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1447" y="2896333"/>
            <a:ext cx="7469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 – 0.10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7118" y="2905742"/>
            <a:ext cx="5802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0.90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188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192" y="294970"/>
            <a:ext cx="4147594" cy="5442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55114" y="103397"/>
            <a:ext cx="5368078" cy="7477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11" y="1312773"/>
            <a:ext cx="7511844" cy="5324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398" y="3140345"/>
            <a:ext cx="176980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200398" y="5553253"/>
            <a:ext cx="176980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238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974" y="237511"/>
            <a:ext cx="4932568" cy="5675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0228" y="947546"/>
            <a:ext cx="6632744" cy="4694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1237" y="3386599"/>
            <a:ext cx="130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3403" y="3386599"/>
            <a:ext cx="130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Chemistry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2101" y="4390438"/>
            <a:ext cx="616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9915" y="4371573"/>
            <a:ext cx="651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1881" y="4437279"/>
            <a:ext cx="61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8514" y="4960499"/>
            <a:ext cx="669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1645" y="3908088"/>
                <a:ext cx="852798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45" y="3908088"/>
                <a:ext cx="852798" cy="5203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49173" y="3908088"/>
                <a:ext cx="1013098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173" y="3908088"/>
                <a:ext cx="1013098" cy="520399"/>
              </a:xfrm>
              <a:prstGeom prst="rect">
                <a:avLst/>
              </a:prstGeom>
              <a:blipFill rotWithShape="0">
                <a:blip r:embed="rId6"/>
                <a:stretch>
                  <a:fillRect r="-1205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92070" y="372846"/>
            <a:ext cx="683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</a:rPr>
              <a:t>6.2 – Mutually Inclusive &amp; Mutually Exclusive Events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228" y="834511"/>
            <a:ext cx="189052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9967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974" y="237511"/>
            <a:ext cx="4932568" cy="5675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980" y="237511"/>
            <a:ext cx="6669101" cy="3376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4406" y="1016698"/>
            <a:ext cx="6807393" cy="3756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34921" y="1984247"/>
                <a:ext cx="852798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921" y="1984247"/>
                <a:ext cx="852798" cy="5194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87719" y="1983222"/>
                <a:ext cx="1150956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719" y="1983222"/>
                <a:ext cx="1150956" cy="520463"/>
              </a:xfrm>
              <a:prstGeom prst="rect">
                <a:avLst/>
              </a:prstGeom>
              <a:blipFill rotWithShape="0">
                <a:blip r:embed="rId6"/>
                <a:stretch>
                  <a:fillRect r="-1058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69817" y="2950771"/>
                <a:ext cx="59631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817" y="2950771"/>
                <a:ext cx="596317" cy="5203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66134" y="2950771"/>
                <a:ext cx="87524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134" y="2950771"/>
                <a:ext cx="875240" cy="520399"/>
              </a:xfrm>
              <a:prstGeom prst="rect">
                <a:avLst/>
              </a:prstGeom>
              <a:blipFill rotWithShape="0">
                <a:blip r:embed="rId8"/>
                <a:stretch>
                  <a:fillRect r="-1399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24481" y="4253730"/>
                <a:ext cx="85279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481" y="4253730"/>
                <a:ext cx="852798" cy="5204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77279" y="4252705"/>
                <a:ext cx="57387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279" y="4252705"/>
                <a:ext cx="573875" cy="520463"/>
              </a:xfrm>
              <a:prstGeom prst="rect">
                <a:avLst/>
              </a:prstGeom>
              <a:blipFill rotWithShape="0">
                <a:blip r:embed="rId10"/>
                <a:stretch>
                  <a:fillRect r="-3191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86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974" y="237511"/>
            <a:ext cx="4932568" cy="5675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510" y="726367"/>
            <a:ext cx="6795017" cy="5756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9375" y="1519664"/>
            <a:ext cx="546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PROBABILITY THAT EITHER OF THE EVENTS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10" y="1888996"/>
            <a:ext cx="694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OCCUR IS THE SUM OF THE PROBABILITIES OF THE EVENTS MINUS THE PROBABILITY THAT BOTH EVENTS OCCUR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30121" y="3704380"/>
                <a:ext cx="1373774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121" y="3704380"/>
                <a:ext cx="1373774" cy="520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65304" y="3713108"/>
                <a:ext cx="1142941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𝟐𝟔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304" y="3713108"/>
                <a:ext cx="1142941" cy="520463"/>
              </a:xfrm>
              <a:prstGeom prst="rect">
                <a:avLst/>
              </a:prstGeom>
              <a:blipFill>
                <a:blip r:embed="rId6"/>
                <a:stretch>
                  <a:fillRect r="-1604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09375" y="4693542"/>
                <a:ext cx="1384995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375" y="4693542"/>
                <a:ext cx="1384995" cy="5259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44558" y="4702270"/>
                <a:ext cx="573875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558" y="4702270"/>
                <a:ext cx="573875" cy="518540"/>
              </a:xfrm>
              <a:prstGeom prst="rect">
                <a:avLst/>
              </a:prstGeom>
              <a:blipFill rotWithShape="0">
                <a:blip r:embed="rId8"/>
                <a:stretch>
                  <a:fillRect r="-3191" b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54664" y="6015359"/>
                <a:ext cx="1384995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26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26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664" y="6015359"/>
                <a:ext cx="1384995" cy="52597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89847" y="6024087"/>
                <a:ext cx="1150956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𝟐𝟔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847" y="6024087"/>
                <a:ext cx="1150956" cy="525978"/>
              </a:xfrm>
              <a:prstGeom prst="rect">
                <a:avLst/>
              </a:prstGeom>
              <a:blipFill rotWithShape="0">
                <a:blip r:embed="rId10"/>
                <a:stretch>
                  <a:fillRect r="-1064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92070" y="372846"/>
            <a:ext cx="683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</a:rPr>
              <a:t>6.2 – Mutually Inclusive &amp; Mutually Exclusive Events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070" y="2634345"/>
            <a:ext cx="189052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5428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974" y="237511"/>
            <a:ext cx="4932568" cy="5675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980" y="237511"/>
            <a:ext cx="6669101" cy="3376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8186" y="941260"/>
            <a:ext cx="6684342" cy="31643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29481" y="2235014"/>
                <a:ext cx="138499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481" y="2235014"/>
                <a:ext cx="1384995" cy="5203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64664" y="2243742"/>
                <a:ext cx="57387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664" y="2243742"/>
                <a:ext cx="573875" cy="520399"/>
              </a:xfrm>
              <a:prstGeom prst="rect">
                <a:avLst/>
              </a:prstGeom>
              <a:blipFill rotWithShape="0">
                <a:blip r:embed="rId6"/>
                <a:stretch>
                  <a:fillRect r="-3191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29481" y="3593985"/>
                <a:ext cx="138499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481" y="3593985"/>
                <a:ext cx="1384995" cy="5204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64664" y="3602713"/>
                <a:ext cx="1150956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664" y="3602713"/>
                <a:ext cx="1150956" cy="520463"/>
              </a:xfrm>
              <a:prstGeom prst="rect">
                <a:avLst/>
              </a:prstGeom>
              <a:blipFill rotWithShape="0">
                <a:blip r:embed="rId8"/>
                <a:stretch>
                  <a:fillRect r="-1058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34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974" y="237511"/>
            <a:ext cx="4932568" cy="5675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0888" y="1020508"/>
            <a:ext cx="6628750" cy="33320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52483" y="3028194"/>
                <a:ext cx="1384995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71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71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71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483" y="3028194"/>
                <a:ext cx="1384995" cy="525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56607" y="3028194"/>
                <a:ext cx="573875" cy="524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𝟕𝟏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607" y="3028194"/>
                <a:ext cx="573875" cy="524567"/>
              </a:xfrm>
              <a:prstGeom prst="rect">
                <a:avLst/>
              </a:prstGeom>
              <a:blipFill rotWithShape="0">
                <a:blip r:embed="rId6"/>
                <a:stretch>
                  <a:fillRect r="-3191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25985" y="3735574"/>
                <a:ext cx="852798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71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71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985" y="3735574"/>
                <a:ext cx="852798" cy="52501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68398" y="3716585"/>
                <a:ext cx="573875" cy="5189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𝟕𝟏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398" y="3716585"/>
                <a:ext cx="573875" cy="518988"/>
              </a:xfrm>
              <a:prstGeom prst="rect">
                <a:avLst/>
              </a:prstGeom>
              <a:blipFill rotWithShape="0">
                <a:blip r:embed="rId8"/>
                <a:stretch>
                  <a:fillRect r="-3191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92070" y="372846"/>
            <a:ext cx="683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</a:rPr>
              <a:t>6.2 – Mutually Inclusive &amp; Mutually Exclusive Events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888" y="932125"/>
            <a:ext cx="39886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76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974" y="237511"/>
            <a:ext cx="4932568" cy="5675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980" y="237511"/>
            <a:ext cx="6669101" cy="3376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88" y="989599"/>
            <a:ext cx="6568440" cy="541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3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974" y="237511"/>
            <a:ext cx="4932568" cy="5675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980" y="237511"/>
            <a:ext cx="6669101" cy="3376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000" y="685800"/>
            <a:ext cx="5381625" cy="59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6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6: Application of Probability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7738" y="3809998"/>
            <a:ext cx="10116523" cy="1371599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6.3 Independent and Dependent events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456" y="280219"/>
            <a:ext cx="7236052" cy="604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759" y="1104132"/>
            <a:ext cx="7237925" cy="5311416"/>
          </a:xfrm>
          <a:prstGeom prst="rect">
            <a:avLst/>
          </a:prstGeom>
        </p:spPr>
      </p:pic>
      <p:sp>
        <p:nvSpPr>
          <p:cNvPr id="7" name="Text Box 10289"/>
          <p:cNvSpPr txBox="1"/>
          <p:nvPr/>
        </p:nvSpPr>
        <p:spPr>
          <a:xfrm>
            <a:off x="6055512" y="5874327"/>
            <a:ext cx="700405" cy="4471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509" y="280219"/>
            <a:ext cx="4625492" cy="5825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65356" y="1012692"/>
            <a:ext cx="546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OCCURRENCE OF ONE EVENT DOES NOT AFFECT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759" y="1473464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A SECOND EVENT CAN OCCUR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6625" y="1934236"/>
            <a:ext cx="546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OCCURRENCE OF ONE EVENT AFFECTS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028" y="2395008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A SECOND EVENT CAN OCCUR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1100" y="3190067"/>
            <a:ext cx="546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COIN TOSS DOES NOT DEPEND ON THE DIE ROLL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 Box 10289"/>
          <p:cNvSpPr txBox="1"/>
          <p:nvPr/>
        </p:nvSpPr>
        <p:spPr>
          <a:xfrm>
            <a:off x="5550887" y="4257965"/>
            <a:ext cx="700405" cy="47626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0470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456" y="280219"/>
            <a:ext cx="7236052" cy="604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509" y="280219"/>
            <a:ext cx="4625492" cy="5825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9725" y="3079236"/>
            <a:ext cx="181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INDEPENDENT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1071" y="3089660"/>
            <a:ext cx="195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INDEPENDENT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5314" y="6300319"/>
            <a:ext cx="195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INDEPENDENT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0496" y="6319373"/>
            <a:ext cx="195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DEPENDENT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2156" y="1159575"/>
            <a:ext cx="7321042" cy="51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4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192" y="294970"/>
            <a:ext cx="4147594" cy="5442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55114" y="103397"/>
            <a:ext cx="5368078" cy="7477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484" y="1043294"/>
            <a:ext cx="7692606" cy="557873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907177" y="2455817"/>
            <a:ext cx="2473234" cy="286512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72788" y="3531326"/>
            <a:ext cx="2207623" cy="2660468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157458" y="2486170"/>
            <a:ext cx="2222953" cy="1951761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079261" y="4437931"/>
            <a:ext cx="2301150" cy="1098122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648353" y="3351958"/>
            <a:ext cx="1732058" cy="2860283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46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456" y="280219"/>
            <a:ext cx="7236052" cy="604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56" y="1045138"/>
            <a:ext cx="7236052" cy="5606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509" y="280219"/>
            <a:ext cx="4625492" cy="582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456" y="280219"/>
            <a:ext cx="7236052" cy="604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509" y="280219"/>
            <a:ext cx="4625492" cy="5825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16" y="1529628"/>
            <a:ext cx="7240612" cy="24318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62019" y="2557673"/>
                <a:ext cx="745397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019" y="2557673"/>
                <a:ext cx="745397" cy="520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07416" y="2557673"/>
                <a:ext cx="57387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416" y="2557673"/>
                <a:ext cx="573875" cy="520399"/>
              </a:xfrm>
              <a:prstGeom prst="rect">
                <a:avLst/>
              </a:prstGeom>
              <a:blipFill>
                <a:blip r:embed="rId6"/>
                <a:stretch>
                  <a:fillRect r="-3191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62019" y="3961519"/>
                <a:ext cx="48891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019" y="3961519"/>
                <a:ext cx="488915" cy="5204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50934" y="3961455"/>
                <a:ext cx="57387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934" y="3961455"/>
                <a:ext cx="573875" cy="520463"/>
              </a:xfrm>
              <a:prstGeom prst="rect">
                <a:avLst/>
              </a:prstGeom>
              <a:blipFill>
                <a:blip r:embed="rId8"/>
                <a:stretch>
                  <a:fillRect r="-3191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43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456" y="280219"/>
            <a:ext cx="7236052" cy="604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509" y="280219"/>
            <a:ext cx="4625492" cy="58258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1319" y="5238497"/>
            <a:ext cx="6861438" cy="10518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1" y="1792108"/>
            <a:ext cx="7365502" cy="2539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16485" y="2932931"/>
                <a:ext cx="745397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485" y="2932931"/>
                <a:ext cx="745397" cy="520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61882" y="2934790"/>
                <a:ext cx="71173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𝟐𝟐𝟏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882" y="2934790"/>
                <a:ext cx="711733" cy="518604"/>
              </a:xfrm>
              <a:prstGeom prst="rect">
                <a:avLst/>
              </a:prstGeom>
              <a:blipFill>
                <a:blip r:embed="rId6"/>
                <a:stretch>
                  <a:fillRect r="-1709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34770" y="4333415"/>
                <a:ext cx="913712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770" y="4333415"/>
                <a:ext cx="913712" cy="5259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48482" y="4331292"/>
                <a:ext cx="573875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482" y="4331292"/>
                <a:ext cx="573875" cy="525978"/>
              </a:xfrm>
              <a:prstGeom prst="rect">
                <a:avLst/>
              </a:prstGeom>
              <a:blipFill>
                <a:blip r:embed="rId8"/>
                <a:stretch>
                  <a:fillRect r="-3191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83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456" y="280219"/>
            <a:ext cx="7236052" cy="604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509" y="280219"/>
            <a:ext cx="4625492" cy="58258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1319" y="5238497"/>
            <a:ext cx="6861438" cy="10518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2892" y="3570548"/>
            <a:ext cx="152445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P(A) x P(C) =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4459" y="3570548"/>
            <a:ext cx="114775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(0.8)(0.6)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56" y="1080917"/>
            <a:ext cx="6992301" cy="2406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6232" y="2941507"/>
            <a:ext cx="54822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0.48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1714" y="3487636"/>
            <a:ext cx="237565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P(A) x P(B) x P(C) =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3378" y="3446981"/>
            <a:ext cx="187711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(0.8)(0.25)(0.6)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9137" y="2915628"/>
            <a:ext cx="54822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0.12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364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/>
      <p:bldP spid="14" grpId="0"/>
      <p:bldP spid="15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456" y="280219"/>
            <a:ext cx="7236052" cy="604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509" y="280219"/>
            <a:ext cx="4625492" cy="58258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1319" y="5238497"/>
            <a:ext cx="6861438" cy="10518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88" y="1060017"/>
            <a:ext cx="6926820" cy="4527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09021" y="2033134"/>
                <a:ext cx="129099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(0.25)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21" y="2033134"/>
                <a:ext cx="1290994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7620" y="2009955"/>
                <a:ext cx="1335302" cy="3701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0.041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acc>
                  </m:oMath>
                </a14:m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0" y="2009955"/>
                <a:ext cx="1335302" cy="370101"/>
              </a:xfrm>
              <a:prstGeom prst="rect">
                <a:avLst/>
              </a:prstGeom>
              <a:blipFill>
                <a:blip r:embed="rId6"/>
                <a:stretch>
                  <a:fillRect l="-14612" t="-28333" r="-10046" b="-5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97662" y="3437106"/>
                <a:ext cx="1611723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662" y="3437106"/>
                <a:ext cx="1611723" cy="5241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89219" y="3439944"/>
            <a:ext cx="92813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0.1317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57488" y="5075257"/>
                <a:ext cx="17264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(0.82)(0.82)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488" y="5075257"/>
                <a:ext cx="1726435" cy="369332"/>
              </a:xfrm>
              <a:prstGeom prst="rect">
                <a:avLst/>
              </a:prstGeom>
              <a:blipFill>
                <a:blip r:embed="rId8"/>
                <a:stretch>
                  <a:fillRect l="-6007" r="-600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89219" y="5031585"/>
            <a:ext cx="92813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0.6724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7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456" y="280219"/>
            <a:ext cx="7236052" cy="604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509" y="280219"/>
            <a:ext cx="4625492" cy="5825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4856" y="3755214"/>
                <a:ext cx="40876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56" y="3755214"/>
                <a:ext cx="408766" cy="69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16447" y="3747263"/>
                <a:ext cx="1003993" cy="699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𝟐𝟕𝟐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47" y="3747263"/>
                <a:ext cx="1003993" cy="699422"/>
              </a:xfrm>
              <a:prstGeom prst="rect">
                <a:avLst/>
              </a:prstGeom>
              <a:blipFill>
                <a:blip r:embed="rId5"/>
                <a:stretch>
                  <a:fillRect r="-1829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96" y="1453649"/>
            <a:ext cx="6788679" cy="1686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73622" y="3760464"/>
                <a:ext cx="56374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622" y="3760464"/>
                <a:ext cx="563744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62405" y="3760464"/>
                <a:ext cx="56374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405" y="3760464"/>
                <a:ext cx="563744" cy="6938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86367" y="3932176"/>
                <a:ext cx="14191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367" y="3932176"/>
                <a:ext cx="1419171" cy="369332"/>
              </a:xfrm>
              <a:prstGeom prst="rect">
                <a:avLst/>
              </a:prstGeom>
              <a:blipFill>
                <a:blip r:embed="rId9"/>
                <a:stretch>
                  <a:fillRect l="-2146" r="-6867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71465" y="3922720"/>
                <a:ext cx="15089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465" y="3922720"/>
                <a:ext cx="1508939" cy="369332"/>
              </a:xfrm>
              <a:prstGeom prst="rect">
                <a:avLst/>
              </a:prstGeom>
              <a:blipFill>
                <a:blip r:embed="rId10"/>
                <a:stretch>
                  <a:fillRect l="-2024" r="-6478" b="-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85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7" grpId="0"/>
      <p:bldP spid="18" grpId="0"/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456" y="280219"/>
            <a:ext cx="7236052" cy="604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879" y="262552"/>
            <a:ext cx="4625492" cy="58258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643" y="752098"/>
            <a:ext cx="7087983" cy="5545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06385" y="3004396"/>
                <a:ext cx="104355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𝟏𝟔𝟒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𝟒𝟏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385" y="3004396"/>
                <a:ext cx="1043555" cy="520399"/>
              </a:xfrm>
              <a:prstGeom prst="rect">
                <a:avLst/>
              </a:prstGeom>
              <a:blipFill>
                <a:blip r:embed="rId5"/>
                <a:stretch>
                  <a:fillRect r="-1754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94925" y="4026019"/>
                <a:ext cx="466474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𝟏𝟔𝟒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925" y="4026019"/>
                <a:ext cx="466474" cy="520399"/>
              </a:xfrm>
              <a:prstGeom prst="rect">
                <a:avLst/>
              </a:prstGeom>
              <a:blipFill>
                <a:blip r:embed="rId6"/>
                <a:stretch>
                  <a:fillRect r="-3947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782999" y="6141213"/>
                <a:ext cx="1178400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𝟏𝟔𝟒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𝟏𝟔𝟒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99" y="6141213"/>
                <a:ext cx="1178400" cy="578235"/>
              </a:xfrm>
              <a:prstGeom prst="rect">
                <a:avLst/>
              </a:prstGeom>
              <a:blipFill>
                <a:blip r:embed="rId7"/>
                <a:stretch>
                  <a:fillRect r="-1036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965788" y="6115115"/>
                <a:ext cx="1101968" cy="578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𝟐𝟖𝟒𝟎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𝟏𝟑𝟒𝟒𝟖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788" y="6115115"/>
                <a:ext cx="1101968" cy="578300"/>
              </a:xfrm>
              <a:prstGeom prst="rect">
                <a:avLst/>
              </a:prstGeom>
              <a:blipFill>
                <a:blip r:embed="rId8"/>
                <a:stretch>
                  <a:fillRect r="-552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08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-2695667" y="3231433"/>
            <a:ext cx="6592529" cy="604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509" y="280219"/>
            <a:ext cx="4625492" cy="5825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877" y="265471"/>
            <a:ext cx="6087857" cy="653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6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-2695667" y="3231433"/>
            <a:ext cx="6592529" cy="604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509" y="280219"/>
            <a:ext cx="4625492" cy="58258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381" y="237511"/>
            <a:ext cx="6268063" cy="645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6: Application of Probability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7738" y="3809998"/>
            <a:ext cx="10116523" cy="1371599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6.4 Conditional Events and Frequency Tables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192" y="294970"/>
            <a:ext cx="4147594" cy="5442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55114" y="103397"/>
            <a:ext cx="5368078" cy="7477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6308" y="1713082"/>
            <a:ext cx="7321978" cy="451073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596639" y="3358699"/>
            <a:ext cx="1114698" cy="1108798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89868" y="4467497"/>
            <a:ext cx="1921469" cy="957943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483429" y="3358699"/>
            <a:ext cx="1227908" cy="2293165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76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415" y="237511"/>
            <a:ext cx="4381500" cy="5894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5787" y="1004707"/>
            <a:ext cx="7193628" cy="31359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5587" y="929377"/>
            <a:ext cx="546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CHANCE OF A SECOND EVENT OCCURRING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973" y="1298709"/>
            <a:ext cx="546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IF THE FIRST EVENT HAS ALREADY HAPPENED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3477" y="2223909"/>
            <a:ext cx="546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IF EVENT A, THEN EVENT 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6863" y="2733724"/>
            <a:ext cx="546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EVENT B, GIVEN EVENT 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383" y="3995306"/>
            <a:ext cx="5249488" cy="21365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9027" y="3995306"/>
            <a:ext cx="46626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5787" y="296972"/>
            <a:ext cx="7051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6.4 – Conditional Events and Frequency Tables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522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415" y="237511"/>
            <a:ext cx="4381500" cy="5894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8780" y="2827535"/>
            <a:ext cx="7070156" cy="3115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8924" y="788894"/>
            <a:ext cx="4352925" cy="1771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8403" y="3977099"/>
                <a:ext cx="309380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51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403" y="3977099"/>
                <a:ext cx="309380" cy="520463"/>
              </a:xfrm>
              <a:prstGeom prst="rect">
                <a:avLst/>
              </a:prstGeom>
              <a:blipFill>
                <a:blip r:embed="rId6"/>
                <a:stretch>
                  <a:fillRect r="-6000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76644" y="5947217"/>
                <a:ext cx="181139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644" y="5947217"/>
                <a:ext cx="181139" cy="519438"/>
              </a:xfrm>
              <a:prstGeom prst="rect">
                <a:avLst/>
              </a:prstGeom>
              <a:blipFill>
                <a:blip r:embed="rId8"/>
                <a:stretch>
                  <a:fillRect r="-10345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25787" y="296972"/>
            <a:ext cx="7051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6.4 – Conditional Events and Frequency Tables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839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456" y="280219"/>
            <a:ext cx="7236052" cy="604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509" y="280219"/>
            <a:ext cx="4625492" cy="5825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4340" y="1728167"/>
            <a:ext cx="7331023" cy="36198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56840" y="1494528"/>
                <a:ext cx="376706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𝟑𝟑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840" y="1494528"/>
                <a:ext cx="376706" cy="576183"/>
              </a:xfrm>
              <a:prstGeom prst="rect">
                <a:avLst/>
              </a:prstGeom>
              <a:blipFill rotWithShape="0">
                <a:blip r:embed="rId5"/>
                <a:stretch>
                  <a:fillRect r="-3226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45242" y="2289957"/>
                <a:ext cx="588304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𝟑𝟑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242" y="2289957"/>
                <a:ext cx="588304" cy="576183"/>
              </a:xfrm>
              <a:prstGeom prst="rect">
                <a:avLst/>
              </a:prstGeom>
              <a:blipFill rotWithShape="0">
                <a:blip r:embed="rId6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37059" y="3029537"/>
                <a:ext cx="588304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𝟑𝟑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059" y="3029537"/>
                <a:ext cx="588304" cy="576183"/>
              </a:xfrm>
              <a:prstGeom prst="rect">
                <a:avLst/>
              </a:prstGeom>
              <a:blipFill rotWithShape="0">
                <a:blip r:embed="rId7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42858" y="3736848"/>
                <a:ext cx="376706" cy="584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𝟑𝟑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858" y="3736848"/>
                <a:ext cx="376706" cy="584519"/>
              </a:xfrm>
              <a:prstGeom prst="rect">
                <a:avLst/>
              </a:prstGeom>
              <a:blipFill rotWithShape="0">
                <a:blip r:embed="rId8"/>
                <a:stretch>
                  <a:fillRect r="-48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51041" y="4565597"/>
                <a:ext cx="588304" cy="5845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𝟑𝟑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041" y="4565597"/>
                <a:ext cx="588304" cy="584519"/>
              </a:xfrm>
              <a:prstGeom prst="rect">
                <a:avLst/>
              </a:prstGeom>
              <a:blipFill rotWithShape="0"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50888" y="932125"/>
            <a:ext cx="39886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</a:t>
            </a:r>
            <a:r>
              <a:rPr lang="en-US" sz="2400" b="1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5787" y="296972"/>
            <a:ext cx="72995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6.4 – Conditional Events and Frequency Tables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296167" y="1813316"/>
            <a:ext cx="3971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1.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83153" y="3324119"/>
            <a:ext cx="3971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1.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96167" y="4086587"/>
            <a:ext cx="3971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1. 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83153" y="4857856"/>
            <a:ext cx="3971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1. 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31414" y="866890"/>
                <a:ext cx="2507931" cy="521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𝒊𝒏𝒕𝒆𝒓𝒔𝒆𝒄𝒕𝒊𝒐𝒏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𝒍𝒂𝒔𝒕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𝒕𝒐𝒕𝒂𝒍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414" y="866890"/>
                <a:ext cx="2507931" cy="521489"/>
              </a:xfrm>
              <a:prstGeom prst="rect">
                <a:avLst/>
              </a:prstGeom>
              <a:blipFill>
                <a:blip r:embed="rId10"/>
                <a:stretch>
                  <a:fillRect r="-487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63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415" y="237511"/>
            <a:ext cx="4381500" cy="5894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8478" y="1032035"/>
            <a:ext cx="6765845" cy="5530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4234" y="2295549"/>
            <a:ext cx="6584921" cy="11907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8030" y="3116922"/>
            <a:ext cx="707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147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6150" y="3147700"/>
            <a:ext cx="707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500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5523" y="2894494"/>
            <a:ext cx="707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290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1274" y="2589263"/>
            <a:ext cx="707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210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7962" y="3128590"/>
            <a:ext cx="707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88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1896" y="3131166"/>
            <a:ext cx="707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254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4023" y="3128590"/>
            <a:ext cx="707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11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23091" y="3779968"/>
                <a:ext cx="474489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𝟖𝟖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𝟓𝟎𝟎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091" y="3779968"/>
                <a:ext cx="474489" cy="520463"/>
              </a:xfrm>
              <a:prstGeom prst="rect">
                <a:avLst/>
              </a:prstGeom>
              <a:blipFill rotWithShape="0">
                <a:blip r:embed="rId6"/>
                <a:stretch>
                  <a:fillRect r="-2564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70136" y="3779967"/>
                <a:ext cx="711733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136" y="3779967"/>
                <a:ext cx="711733" cy="520463"/>
              </a:xfrm>
              <a:prstGeom prst="rect">
                <a:avLst/>
              </a:prstGeom>
              <a:blipFill rotWithShape="0">
                <a:blip r:embed="rId7"/>
                <a:stretch>
                  <a:fillRect r="-1709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38752" y="4359727"/>
                <a:ext cx="474489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𝟐𝟏𝟎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𝟓𝟎𝟎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752" y="4359727"/>
                <a:ext cx="474489" cy="520463"/>
              </a:xfrm>
              <a:prstGeom prst="rect">
                <a:avLst/>
              </a:prstGeom>
              <a:blipFill rotWithShape="0">
                <a:blip r:embed="rId8"/>
                <a:stretch>
                  <a:fillRect r="-2564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85797" y="4359726"/>
                <a:ext cx="57387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797" y="4359726"/>
                <a:ext cx="573875" cy="520463"/>
              </a:xfrm>
              <a:prstGeom prst="rect">
                <a:avLst/>
              </a:prstGeom>
              <a:blipFill rotWithShape="0">
                <a:blip r:embed="rId9"/>
                <a:stretch>
                  <a:fillRect r="-2105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87055" y="4826908"/>
                <a:ext cx="176971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290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55" y="4826908"/>
                <a:ext cx="1769715" cy="5204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02836" y="4826972"/>
                <a:ext cx="711733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𝟗𝟗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836" y="4826972"/>
                <a:ext cx="711733" cy="520463"/>
              </a:xfrm>
              <a:prstGeom prst="rect">
                <a:avLst/>
              </a:prstGeom>
              <a:blipFill rotWithShape="0">
                <a:blip r:embed="rId11"/>
                <a:stretch>
                  <a:fillRect r="-1724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31224" y="820010"/>
                <a:ext cx="2507931" cy="521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𝒊𝒏𝒕𝒆𝒓𝒔𝒆𝒄𝒕𝒊𝒐𝒏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𝒍𝒂𝒔𝒕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𝒕𝒐𝒕𝒂𝒍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224" y="820010"/>
                <a:ext cx="2507931" cy="521489"/>
              </a:xfrm>
              <a:prstGeom prst="rect">
                <a:avLst/>
              </a:prstGeom>
              <a:blipFill rotWithShape="0">
                <a:blip r:embed="rId12"/>
                <a:stretch>
                  <a:fillRect r="-243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34851" y="5667136"/>
                <a:ext cx="474489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𝟏𝟖𝟒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𝟐𝟓𝟒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851" y="5667136"/>
                <a:ext cx="474489" cy="520463"/>
              </a:xfrm>
              <a:prstGeom prst="rect">
                <a:avLst/>
              </a:prstGeom>
              <a:blipFill rotWithShape="0">
                <a:blip r:embed="rId13"/>
                <a:stretch>
                  <a:fillRect r="-3846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81896" y="5667135"/>
                <a:ext cx="711733" cy="5189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𝟏𝟐𝟕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896" y="5667135"/>
                <a:ext cx="711733" cy="518988"/>
              </a:xfrm>
              <a:prstGeom prst="rect">
                <a:avLst/>
              </a:prstGeom>
              <a:blipFill rotWithShape="0">
                <a:blip r:embed="rId14"/>
                <a:stretch>
                  <a:fillRect r="-1709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81111" y="6219682"/>
                <a:ext cx="47448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𝟐𝟏𝟎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6219682"/>
                <a:ext cx="474489" cy="520399"/>
              </a:xfrm>
              <a:prstGeom prst="rect">
                <a:avLst/>
              </a:prstGeom>
              <a:blipFill rotWithShape="0">
                <a:blip r:embed="rId15"/>
                <a:stretch>
                  <a:fillRect r="-2564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28156" y="6219681"/>
                <a:ext cx="436017" cy="5189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156" y="6219681"/>
                <a:ext cx="436017" cy="518988"/>
              </a:xfrm>
              <a:prstGeom prst="rect">
                <a:avLst/>
              </a:prstGeom>
              <a:blipFill rotWithShape="0">
                <a:blip r:embed="rId16"/>
                <a:stretch>
                  <a:fillRect r="-2778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25787" y="296972"/>
            <a:ext cx="7051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6.4 – Conditional Events and Frequency Tables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089891" y="52845"/>
            <a:ext cx="141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complex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52491" y="1026095"/>
            <a:ext cx="39886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7789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415" y="237511"/>
            <a:ext cx="4381500" cy="5894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357" y="917034"/>
            <a:ext cx="7180711" cy="49661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22494" y="4718650"/>
            <a:ext cx="966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224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0539" y="4025661"/>
            <a:ext cx="966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0829" y="4391267"/>
            <a:ext cx="966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0830" y="4041687"/>
            <a:ext cx="966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1122" y="4326360"/>
            <a:ext cx="966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131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2494" y="4008410"/>
            <a:ext cx="966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2768" y="4718650"/>
            <a:ext cx="966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146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8355" y="4682051"/>
            <a:ext cx="966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9164" y="4353856"/>
            <a:ext cx="966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89048" y="5118761"/>
                <a:ext cx="336631" cy="544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𝟗𝟑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048" y="5118761"/>
                <a:ext cx="336631" cy="544252"/>
              </a:xfrm>
              <a:prstGeom prst="rect">
                <a:avLst/>
              </a:prstGeom>
              <a:blipFill rotWithShape="0">
                <a:blip r:embed="rId5"/>
                <a:stretch>
                  <a:fillRect r="-5455"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87837" y="5082161"/>
                <a:ext cx="474489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𝟏𝟒𝟔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837" y="5082161"/>
                <a:ext cx="474489" cy="525978"/>
              </a:xfrm>
              <a:prstGeom prst="rect">
                <a:avLst/>
              </a:prstGeom>
              <a:blipFill rotWithShape="0">
                <a:blip r:embed="rId6"/>
                <a:stretch>
                  <a:fillRect r="-2564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25787" y="296972"/>
            <a:ext cx="7051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6.4 – Conditional Events and Frequency Tables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5787" y="923151"/>
            <a:ext cx="39886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6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357" y="237511"/>
            <a:ext cx="7328058" cy="551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415" y="237511"/>
            <a:ext cx="4381500" cy="5894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66" y="788894"/>
            <a:ext cx="6742305" cy="57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357" y="237511"/>
            <a:ext cx="7328058" cy="551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415" y="237511"/>
            <a:ext cx="4381500" cy="5894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53" y="788895"/>
            <a:ext cx="6275293" cy="573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6: Application of Probability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58545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6.1 Theoretical vs. Experimental</a:t>
            </a:r>
          </a:p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Probability and Venn Diagrams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7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192" y="294970"/>
            <a:ext cx="4147594" cy="5442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6981" y="1068242"/>
            <a:ext cx="7724258" cy="49009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674" y="1224998"/>
            <a:ext cx="1820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Probability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0766" y="1651235"/>
            <a:ext cx="1820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theoretical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839" y="2256963"/>
            <a:ext cx="386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Theoretical Probability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027" y="3097786"/>
            <a:ext cx="2353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Sample space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674" y="426464"/>
            <a:ext cx="7167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6.1 – Theoretical vs. Experimental Probability and  Venn Diagrams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192" y="294970"/>
            <a:ext cx="4147594" cy="5442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6981" y="2610239"/>
            <a:ext cx="7433187" cy="3513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0263" y="884903"/>
            <a:ext cx="5077014" cy="1725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3482" y="3550190"/>
            <a:ext cx="2986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{1, 2, 3, 4, 5, 6}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30263" y="4585061"/>
                <a:ext cx="222818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263" y="4585061"/>
                <a:ext cx="222818" cy="578235"/>
              </a:xfrm>
              <a:prstGeom prst="rect">
                <a:avLst/>
              </a:prstGeom>
              <a:blipFill rotWithShape="0">
                <a:blip r:embed="rId6"/>
                <a:stretch>
                  <a:fillRect r="-5405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42983" y="4585060"/>
                <a:ext cx="711541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983" y="4585060"/>
                <a:ext cx="711541" cy="578235"/>
              </a:xfrm>
              <a:prstGeom prst="rect">
                <a:avLst/>
              </a:prstGeom>
              <a:blipFill rotWithShape="0">
                <a:blip r:embed="rId7"/>
                <a:stretch>
                  <a:fillRect r="-1709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31008" y="4585059"/>
                <a:ext cx="711541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008" y="4585059"/>
                <a:ext cx="711541" cy="578235"/>
              </a:xfrm>
              <a:prstGeom prst="rect">
                <a:avLst/>
              </a:prstGeom>
              <a:blipFill rotWithShape="0">
                <a:blip r:embed="rId8"/>
                <a:stretch>
                  <a:fillRect r="-1709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62073" y="5490164"/>
                <a:ext cx="222817" cy="584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073" y="5490164"/>
                <a:ext cx="222817" cy="584519"/>
              </a:xfrm>
              <a:prstGeom prst="rect">
                <a:avLst/>
              </a:prstGeom>
              <a:blipFill rotWithShape="0">
                <a:blip r:embed="rId9"/>
                <a:stretch>
                  <a:fillRect r="-8333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41966" y="5508937"/>
                <a:ext cx="711541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966" y="5508937"/>
                <a:ext cx="711541" cy="578235"/>
              </a:xfrm>
              <a:prstGeom prst="rect">
                <a:avLst/>
              </a:prstGeom>
              <a:blipFill rotWithShape="0">
                <a:blip r:embed="rId10"/>
                <a:stretch>
                  <a:fillRect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708190" y="5490164"/>
                <a:ext cx="711541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190" y="5490164"/>
                <a:ext cx="711541" cy="578235"/>
              </a:xfrm>
              <a:prstGeom prst="rect">
                <a:avLst/>
              </a:prstGeom>
              <a:blipFill rotWithShape="0">
                <a:blip r:embed="rId11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78674" y="426464"/>
            <a:ext cx="7167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6.1 – Theoretical vs. Experimental Probability and  Venn Diagrams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0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192" y="294970"/>
            <a:ext cx="4147594" cy="5442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6981" y="162233"/>
            <a:ext cx="7433187" cy="722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30263" y="884903"/>
            <a:ext cx="5077014" cy="17253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6981" y="2794898"/>
            <a:ext cx="7551174" cy="34549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4889" y="3828865"/>
            <a:ext cx="3554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{M, R, S, S, A, I, L, O, R}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60891" y="4672147"/>
                <a:ext cx="222817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891" y="4672147"/>
                <a:ext cx="222817" cy="578235"/>
              </a:xfrm>
              <a:prstGeom prst="rect">
                <a:avLst/>
              </a:prstGeom>
              <a:blipFill rotWithShape="0">
                <a:blip r:embed="rId6"/>
                <a:stretch>
                  <a:fillRect r="-8108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47025" y="4617591"/>
                <a:ext cx="222817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025" y="4617591"/>
                <a:ext cx="222817" cy="578235"/>
              </a:xfrm>
              <a:prstGeom prst="rect">
                <a:avLst/>
              </a:prstGeom>
              <a:blipFill rotWithShape="0">
                <a:blip r:embed="rId7"/>
                <a:stretch>
                  <a:fillRect r="-8333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68476" y="5562974"/>
                <a:ext cx="711541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76" y="5562974"/>
                <a:ext cx="711541" cy="578235"/>
              </a:xfrm>
              <a:prstGeom prst="rect">
                <a:avLst/>
              </a:prstGeom>
              <a:blipFill rotWithShape="0">
                <a:blip r:embed="rId8"/>
                <a:stretch>
                  <a:fillRect r="-862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58566" y="5559833"/>
                <a:ext cx="711541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566" y="5559833"/>
                <a:ext cx="711541" cy="578235"/>
              </a:xfrm>
              <a:prstGeom prst="rect">
                <a:avLst/>
              </a:prstGeom>
              <a:blipFill rotWithShape="0">
                <a:blip r:embed="rId9"/>
                <a:stretch>
                  <a:fillRect r="-2564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42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3439</TotalTime>
  <Words>967</Words>
  <Application>Microsoft Office PowerPoint</Application>
  <PresentationFormat>Widescreen</PresentationFormat>
  <Paragraphs>280</Paragraphs>
  <Slides>56</Slides>
  <Notes>1</Notes>
  <HiddenSlides>16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Arial Black</vt:lpstr>
      <vt:lpstr>Calibri</vt:lpstr>
      <vt:lpstr>Calibri Light</vt:lpstr>
      <vt:lpstr>Cambria Math</vt:lpstr>
      <vt:lpstr>Times New Roman</vt:lpstr>
      <vt:lpstr>Office Theme</vt:lpstr>
      <vt:lpstr>Unit 6: Application of Probability</vt:lpstr>
      <vt:lpstr>PowerPoint Presentation</vt:lpstr>
      <vt:lpstr>PowerPoint Presentation</vt:lpstr>
      <vt:lpstr>PowerPoint Presentation</vt:lpstr>
      <vt:lpstr>PowerPoint Presentation</vt:lpstr>
      <vt:lpstr>Unit 6: Application of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6: Application of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6: Application of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6: Application of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6: Application of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Kenya Sailor</dc:creator>
  <cp:lastModifiedBy>Katrina Stubbs</cp:lastModifiedBy>
  <cp:revision>56</cp:revision>
  <dcterms:created xsi:type="dcterms:W3CDTF">2017-04-19T13:54:17Z</dcterms:created>
  <dcterms:modified xsi:type="dcterms:W3CDTF">2018-11-07T12:53:38Z</dcterms:modified>
</cp:coreProperties>
</file>