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</p:sldIdLst>
  <p:sldSz cx="12192000" cy="6858000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2771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2771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r">
              <a:defRPr sz="1200"/>
            </a:lvl1pPr>
          </a:lstStyle>
          <a:p>
            <a:fld id="{16CFFC1E-5950-479D-A732-D9F195E60DB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0" tIns="46360" rIns="92720" bIns="463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38749"/>
            <a:ext cx="5603240" cy="3631704"/>
          </a:xfrm>
          <a:prstGeom prst="rect">
            <a:avLst/>
          </a:prstGeom>
        </p:spPr>
        <p:txBody>
          <a:bodyPr vert="horz" lIns="92720" tIns="46360" rIns="92720" bIns="463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5088" cy="462770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760606"/>
            <a:ext cx="3035088" cy="462770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r">
              <a:defRPr sz="1200"/>
            </a:lvl1pPr>
          </a:lstStyle>
          <a:p>
            <a:fld id="{C37B520D-6F71-4E28-9AC8-0F2B1FB5E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8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137-6E77-43FE-8749-0E0CB71FB1F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6AAC-528C-47C1-A970-00E57994C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8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137-6E77-43FE-8749-0E0CB71FB1F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6AAC-528C-47C1-A970-00E57994C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4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137-6E77-43FE-8749-0E0CB71FB1F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6AAC-528C-47C1-A970-00E57994C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1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137-6E77-43FE-8749-0E0CB71FB1F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6AAC-528C-47C1-A970-00E57994C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0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137-6E77-43FE-8749-0E0CB71FB1F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6AAC-528C-47C1-A970-00E57994C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2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137-6E77-43FE-8749-0E0CB71FB1F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6AAC-528C-47C1-A970-00E57994C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137-6E77-43FE-8749-0E0CB71FB1F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6AAC-528C-47C1-A970-00E57994C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8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137-6E77-43FE-8749-0E0CB71FB1F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6AAC-528C-47C1-A970-00E57994C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7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137-6E77-43FE-8749-0E0CB71FB1F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6AAC-528C-47C1-A970-00E57994C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0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137-6E77-43FE-8749-0E0CB71FB1F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6AAC-528C-47C1-A970-00E57994C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137-6E77-43FE-8749-0E0CB71FB1F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6AAC-528C-47C1-A970-00E57994C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6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78137-6E77-43FE-8749-0E0CB71FB1F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6AAC-528C-47C1-A970-00E57994C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8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4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5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59.png"/><Relationship Id="rId7" Type="http://schemas.openxmlformats.org/officeDocument/2006/relationships/image" Target="../media/image8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59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59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59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59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07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3" Type="http://schemas.openxmlformats.org/officeDocument/2006/relationships/image" Target="../media/image133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" Type="http://schemas.openxmlformats.org/officeDocument/2006/relationships/image" Target="../media/image132.png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19" Type="http://schemas.openxmlformats.org/officeDocument/2006/relationships/image" Target="../media/image154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169.png"/><Relationship Id="rId3" Type="http://schemas.openxmlformats.org/officeDocument/2006/relationships/image" Target="../media/image133.png"/><Relationship Id="rId21" Type="http://schemas.openxmlformats.org/officeDocument/2006/relationships/image" Target="../media/image172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" Type="http://schemas.openxmlformats.org/officeDocument/2006/relationships/image" Target="../media/image132.png"/><Relationship Id="rId16" Type="http://schemas.openxmlformats.org/officeDocument/2006/relationships/image" Target="../media/image167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24" Type="http://schemas.openxmlformats.org/officeDocument/2006/relationships/image" Target="../media/image175.png"/><Relationship Id="rId5" Type="http://schemas.openxmlformats.org/officeDocument/2006/relationships/image" Target="../media/image156.png"/><Relationship Id="rId15" Type="http://schemas.openxmlformats.org/officeDocument/2006/relationships/image" Target="../media/image166.png"/><Relationship Id="rId23" Type="http://schemas.openxmlformats.org/officeDocument/2006/relationships/image" Target="../media/image174.png"/><Relationship Id="rId10" Type="http://schemas.openxmlformats.org/officeDocument/2006/relationships/image" Target="../media/image161.png"/><Relationship Id="rId19" Type="http://schemas.openxmlformats.org/officeDocument/2006/relationships/image" Target="../media/image170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17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5.png"/><Relationship Id="rId3" Type="http://schemas.openxmlformats.org/officeDocument/2006/relationships/image" Target="../media/image133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5" Type="http://schemas.openxmlformats.org/officeDocument/2006/relationships/image" Target="../media/image187.png"/><Relationship Id="rId10" Type="http://schemas.openxmlformats.org/officeDocument/2006/relationships/image" Target="../media/image182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Relationship Id="rId14" Type="http://schemas.openxmlformats.org/officeDocument/2006/relationships/image" Target="../media/image18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3" Type="http://schemas.openxmlformats.org/officeDocument/2006/relationships/image" Target="../media/image133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1.png"/><Relationship Id="rId7" Type="http://schemas.openxmlformats.org/officeDocument/2006/relationships/image" Target="../media/image20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10" Type="http://schemas.openxmlformats.org/officeDocument/2006/relationships/image" Target="../media/image209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01.png"/><Relationship Id="rId7" Type="http://schemas.openxmlformats.org/officeDocument/2006/relationships/image" Target="../media/image214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201.png"/><Relationship Id="rId7" Type="http://schemas.openxmlformats.org/officeDocument/2006/relationships/image" Target="../media/image217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Relationship Id="rId9" Type="http://schemas.openxmlformats.org/officeDocument/2006/relationships/image" Target="../media/image2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22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2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3" Type="http://schemas.openxmlformats.org/officeDocument/2006/relationships/image" Target="../media/image223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10" Type="http://schemas.openxmlformats.org/officeDocument/2006/relationships/image" Target="../media/image232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35.png"/><Relationship Id="rId3" Type="http://schemas.openxmlformats.org/officeDocument/2006/relationships/image" Target="../media/image223.png"/><Relationship Id="rId7" Type="http://schemas.openxmlformats.org/officeDocument/2006/relationships/image" Target="../media/image238.png"/><Relationship Id="rId12" Type="http://schemas.openxmlformats.org/officeDocument/2006/relationships/image" Target="../media/image24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7.png"/><Relationship Id="rId11" Type="http://schemas.openxmlformats.org/officeDocument/2006/relationships/image" Target="../media/image242.png"/><Relationship Id="rId5" Type="http://schemas.openxmlformats.org/officeDocument/2006/relationships/image" Target="../media/image236.png"/><Relationship Id="rId10" Type="http://schemas.openxmlformats.org/officeDocument/2006/relationships/image" Target="../media/image241.png"/><Relationship Id="rId4" Type="http://schemas.openxmlformats.org/officeDocument/2006/relationships/image" Target="../media/image226.png"/><Relationship Id="rId9" Type="http://schemas.openxmlformats.org/officeDocument/2006/relationships/image" Target="../media/image24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4.png"/><Relationship Id="rId7" Type="http://schemas.openxmlformats.org/officeDocument/2006/relationships/image" Target="../media/image248.png"/><Relationship Id="rId12" Type="http://schemas.openxmlformats.org/officeDocument/2006/relationships/image" Target="../media/image253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.png"/><Relationship Id="rId11" Type="http://schemas.openxmlformats.org/officeDocument/2006/relationships/image" Target="../media/image252.png"/><Relationship Id="rId5" Type="http://schemas.openxmlformats.org/officeDocument/2006/relationships/image" Target="../media/image246.png"/><Relationship Id="rId10" Type="http://schemas.openxmlformats.org/officeDocument/2006/relationships/image" Target="../media/image251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12" Type="http://schemas.openxmlformats.org/officeDocument/2006/relationships/image" Target="../media/image263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11" Type="http://schemas.openxmlformats.org/officeDocument/2006/relationships/image" Target="../media/image262.png"/><Relationship Id="rId5" Type="http://schemas.openxmlformats.org/officeDocument/2006/relationships/image" Target="../media/image256.png"/><Relationship Id="rId10" Type="http://schemas.openxmlformats.org/officeDocument/2006/relationships/image" Target="../media/image261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223.png"/><Relationship Id="rId7" Type="http://schemas.openxmlformats.org/officeDocument/2006/relationships/image" Target="../media/image267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23.png"/><Relationship Id="rId7" Type="http://schemas.openxmlformats.org/officeDocument/2006/relationships/image" Target="../media/image272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.png"/><Relationship Id="rId5" Type="http://schemas.openxmlformats.org/officeDocument/2006/relationships/image" Target="../media/image270.png"/><Relationship Id="rId4" Type="http://schemas.openxmlformats.org/officeDocument/2006/relationships/image" Target="../media/image264.png"/><Relationship Id="rId9" Type="http://schemas.openxmlformats.org/officeDocument/2006/relationships/image" Target="../media/image27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223.png"/><Relationship Id="rId7" Type="http://schemas.openxmlformats.org/officeDocument/2006/relationships/image" Target="../media/image278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10" Type="http://schemas.openxmlformats.org/officeDocument/2006/relationships/image" Target="../media/image281.png"/><Relationship Id="rId4" Type="http://schemas.openxmlformats.org/officeDocument/2006/relationships/image" Target="../media/image275.png"/><Relationship Id="rId9" Type="http://schemas.openxmlformats.org/officeDocument/2006/relationships/image" Target="../media/image2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smtClean="0"/>
              <a:t>Unit 5: Geometric and Algebraic Connections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Vocabulary Builder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174" y="238894"/>
            <a:ext cx="4479515" cy="598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854" y="238893"/>
            <a:ext cx="6096462" cy="59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4" y="955573"/>
            <a:ext cx="7254516" cy="5710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414" y="955573"/>
            <a:ext cx="213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5824" y="54266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Undefined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3546" y="573405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5411" y="5734055"/>
            <a:ext cx="161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Congruent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9568" y="60154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Perpendicular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2157" y="629693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9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174" y="238894"/>
            <a:ext cx="4479515" cy="598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854" y="238893"/>
            <a:ext cx="6096462" cy="593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22" y="1033769"/>
            <a:ext cx="6663891" cy="3663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39329" y="2545230"/>
                <a:ext cx="1694566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−(−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29" y="2545230"/>
                <a:ext cx="1694566" cy="640816"/>
              </a:xfrm>
              <a:prstGeom prst="rect">
                <a:avLst/>
              </a:prstGeom>
              <a:blipFill rotWithShape="0">
                <a:blip r:embed="rId5"/>
                <a:stretch>
                  <a:fillRect r="-719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3362" y="3232970"/>
                <a:ext cx="57066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362" y="3232970"/>
                <a:ext cx="570669" cy="518604"/>
              </a:xfrm>
              <a:prstGeom prst="rect">
                <a:avLst/>
              </a:prstGeom>
              <a:blipFill rotWithShape="0">
                <a:blip r:embed="rId6"/>
                <a:stretch>
                  <a:fillRect r="-3191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2657" y="3227392"/>
                <a:ext cx="570669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657" y="3227392"/>
                <a:ext cx="570669" cy="524182"/>
              </a:xfrm>
              <a:prstGeom prst="rect">
                <a:avLst/>
              </a:prstGeom>
              <a:blipFill rotWithShape="0">
                <a:blip r:embed="rId7"/>
                <a:stretch>
                  <a:fillRect r="-3191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53316" y="1828800"/>
                <a:ext cx="6123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16" y="1828800"/>
                <a:ext cx="61234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4000" t="-4444" r="-18000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09246" y="2483224"/>
                <a:ext cx="780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246" y="2483224"/>
                <a:ext cx="78066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0938" t="-4348" r="-14063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995" y="2529326"/>
                <a:ext cx="1138325" cy="5862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−(−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995" y="2529326"/>
                <a:ext cx="1138325" cy="586251"/>
              </a:xfrm>
              <a:prstGeom prst="rect">
                <a:avLst/>
              </a:prstGeom>
              <a:blipFill rotWithShape="0">
                <a:blip r:embed="rId10"/>
                <a:stretch>
                  <a:fillRect r="-160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87320" y="2562253"/>
                <a:ext cx="87203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320" y="2562253"/>
                <a:ext cx="872034" cy="520399"/>
              </a:xfrm>
              <a:prstGeom prst="rect">
                <a:avLst/>
              </a:prstGeom>
              <a:blipFill rotWithShape="0">
                <a:blip r:embed="rId11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33322" y="4697507"/>
            <a:ext cx="285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Slope: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321" y="5119140"/>
            <a:ext cx="285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Slope: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9041" y="5540773"/>
                <a:ext cx="3164418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Perpendicular Slope: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1" y="5540773"/>
                <a:ext cx="3164418" cy="536942"/>
              </a:xfrm>
              <a:prstGeom prst="rect">
                <a:avLst/>
              </a:prstGeom>
              <a:blipFill rotWithShape="0">
                <a:blip r:embed="rId12"/>
                <a:stretch>
                  <a:fillRect l="-1927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9883" y="4630164"/>
                <a:ext cx="2855337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Slope: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883" y="4630164"/>
                <a:ext cx="2855337" cy="508537"/>
              </a:xfrm>
              <a:prstGeom prst="rect">
                <a:avLst/>
              </a:prstGeom>
              <a:blipFill rotWithShape="0">
                <a:blip r:embed="rId13"/>
                <a:stretch>
                  <a:fillRect l="-2137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19882" y="5051797"/>
                <a:ext cx="2855337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Parallel Slope: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882" y="5051797"/>
                <a:ext cx="2855337" cy="491738"/>
              </a:xfrm>
              <a:prstGeom prst="rect">
                <a:avLst/>
              </a:prstGeom>
              <a:blipFill rotWithShape="0">
                <a:blip r:embed="rId14"/>
                <a:stretch>
                  <a:fillRect l="-213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5602" y="5473430"/>
                <a:ext cx="3164418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Perpendicular Slope: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602" y="5473430"/>
                <a:ext cx="3164418" cy="556306"/>
              </a:xfrm>
              <a:prstGeom prst="rect">
                <a:avLst/>
              </a:prstGeom>
              <a:blipFill rotWithShape="0">
                <a:blip r:embed="rId15"/>
                <a:stretch>
                  <a:fillRect l="-173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174" y="238894"/>
            <a:ext cx="4479515" cy="598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854" y="238893"/>
            <a:ext cx="6096462" cy="593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19" y="997617"/>
            <a:ext cx="7025553" cy="3544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9329" y="2545230"/>
                <a:ext cx="1582356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29" y="2545230"/>
                <a:ext cx="1582356" cy="639086"/>
              </a:xfrm>
              <a:prstGeom prst="rect">
                <a:avLst/>
              </a:prstGeom>
              <a:blipFill rotWithShape="0">
                <a:blip r:embed="rId5"/>
                <a:stretch>
                  <a:fillRect r="-769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82657" y="3227392"/>
                <a:ext cx="432811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657" y="3227392"/>
                <a:ext cx="432811" cy="518540"/>
              </a:xfrm>
              <a:prstGeom prst="rect">
                <a:avLst/>
              </a:prstGeom>
              <a:blipFill rotWithShape="0">
                <a:blip r:embed="rId6"/>
                <a:stretch>
                  <a:fillRect r="-2817"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5419" y="1629588"/>
                <a:ext cx="785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419" y="1629588"/>
                <a:ext cx="78547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0853" t="-4348" r="-13178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36622" y="2631560"/>
                <a:ext cx="785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22" y="2631560"/>
                <a:ext cx="78547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0078" t="-4444" r="-13953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52714" y="1802656"/>
                <a:ext cx="1082219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714" y="1802656"/>
                <a:ext cx="1082219" cy="632802"/>
              </a:xfrm>
              <a:prstGeom prst="rect">
                <a:avLst/>
              </a:prstGeom>
              <a:blipFill rotWithShape="0">
                <a:blip r:embed="rId9"/>
                <a:stretch>
                  <a:fillRect r="-113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39707" y="2675291"/>
                <a:ext cx="129522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707" y="2675291"/>
                <a:ext cx="1295226" cy="518604"/>
              </a:xfrm>
              <a:prstGeom prst="rect">
                <a:avLst/>
              </a:prstGeom>
              <a:blipFill rotWithShape="0">
                <a:blip r:embed="rId10"/>
                <a:stretch>
                  <a:fillRect r="-943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322" y="4697507"/>
                <a:ext cx="2855337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Slope: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22" y="4697507"/>
                <a:ext cx="2855337" cy="491738"/>
              </a:xfrm>
              <a:prstGeom prst="rect">
                <a:avLst/>
              </a:prstGeom>
              <a:blipFill rotWithShape="0">
                <a:blip r:embed="rId11"/>
                <a:stretch>
                  <a:fillRect l="-191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321" y="5119140"/>
                <a:ext cx="2855337" cy="50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Parallel Slope: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21" y="5119140"/>
                <a:ext cx="2855337" cy="509883"/>
              </a:xfrm>
              <a:prstGeom prst="rect">
                <a:avLst/>
              </a:prstGeom>
              <a:blipFill rotWithShape="0">
                <a:blip r:embed="rId12"/>
                <a:stretch>
                  <a:fillRect l="-1919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9041" y="5540773"/>
                <a:ext cx="3164418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Perpendicular Slope: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1" y="5540773"/>
                <a:ext cx="3164418" cy="556306"/>
              </a:xfrm>
              <a:prstGeom prst="rect">
                <a:avLst/>
              </a:prstGeom>
              <a:blipFill rotWithShape="0">
                <a:blip r:embed="rId13"/>
                <a:stretch>
                  <a:fillRect l="-192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19883" y="4630164"/>
                <a:ext cx="28553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Slope: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883" y="4630164"/>
                <a:ext cx="2855337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923" t="-116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19882" y="5051797"/>
                <a:ext cx="28553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Parallel Slope: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882" y="5051797"/>
                <a:ext cx="2855337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923" t="-116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5602" y="5473430"/>
                <a:ext cx="3164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Perpendicular Slope: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602" y="5473430"/>
                <a:ext cx="3164418" cy="400110"/>
              </a:xfrm>
              <a:prstGeom prst="rect">
                <a:avLst/>
              </a:prstGeom>
              <a:blipFill rotWithShape="0">
                <a:blip r:embed="rId16"/>
                <a:stretch>
                  <a:fillRect l="-1734" t="-303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8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174" y="238894"/>
            <a:ext cx="4479515" cy="598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854" y="238893"/>
            <a:ext cx="6096462" cy="593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71" y="832818"/>
            <a:ext cx="7000874" cy="5862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7532" y="6359777"/>
                <a:ext cx="13144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32" y="6359777"/>
                <a:ext cx="1314462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4630" r="-55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5085" y="5993924"/>
                <a:ext cx="1665008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085" y="5993924"/>
                <a:ext cx="1665008" cy="576183"/>
              </a:xfrm>
              <a:prstGeom prst="rect">
                <a:avLst/>
              </a:prstGeom>
              <a:blipFill rotWithShape="0">
                <a:blip r:embed="rId6"/>
                <a:stretch>
                  <a:fillRect r="-366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36153" y="6071236"/>
                <a:ext cx="1357231" cy="577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153" y="6071236"/>
                <a:ext cx="1357231" cy="577081"/>
              </a:xfrm>
              <a:prstGeom prst="rect">
                <a:avLst/>
              </a:prstGeom>
              <a:blipFill rotWithShape="0">
                <a:blip r:embed="rId7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17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174" y="238894"/>
            <a:ext cx="4479515" cy="598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854" y="238893"/>
            <a:ext cx="6096462" cy="593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71" y="832818"/>
            <a:ext cx="7000874" cy="586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41" y="3997582"/>
            <a:ext cx="7078304" cy="2799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7532" y="6359777"/>
                <a:ext cx="10465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32" y="6359777"/>
                <a:ext cx="104656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5814" r="-755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5085" y="5993924"/>
                <a:ext cx="1746247" cy="576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085" y="5993924"/>
                <a:ext cx="1746247" cy="576568"/>
              </a:xfrm>
              <a:prstGeom prst="rect">
                <a:avLst/>
              </a:prstGeom>
              <a:blipFill rotWithShape="0">
                <a:blip r:embed="rId7"/>
                <a:stretch>
                  <a:fillRect r="-699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03110" y="6467007"/>
                <a:ext cx="15004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110" y="6467007"/>
                <a:ext cx="1500411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4472" r="-5285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6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174" y="238894"/>
            <a:ext cx="4479515" cy="598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854" y="238893"/>
            <a:ext cx="6096462" cy="59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54" y="832818"/>
            <a:ext cx="7050035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14" y="4061183"/>
            <a:ext cx="6928975" cy="2335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20581" y="5017634"/>
                <a:ext cx="17061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581" y="5017634"/>
                <a:ext cx="1706128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23439" y="6127973"/>
                <a:ext cx="15004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439" y="6127973"/>
                <a:ext cx="1500411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4049" r="-526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4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174" y="238894"/>
            <a:ext cx="4479515" cy="598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330" y="238893"/>
            <a:ext cx="6096462" cy="59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54" y="832818"/>
            <a:ext cx="7050035" cy="25888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54" y="3623956"/>
            <a:ext cx="7196844" cy="2496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47570" y="4770592"/>
                <a:ext cx="17061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70" y="4770592"/>
                <a:ext cx="1706128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46875" y="5966692"/>
                <a:ext cx="1350819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875" y="5966692"/>
                <a:ext cx="1350819" cy="578235"/>
              </a:xfrm>
              <a:prstGeom prst="rect">
                <a:avLst/>
              </a:prstGeom>
              <a:blipFill rotWithShape="0">
                <a:blip r:embed="rId7"/>
                <a:stretch>
                  <a:fillRect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1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174" y="238894"/>
            <a:ext cx="4479515" cy="598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854" y="238893"/>
            <a:ext cx="6096462" cy="593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73" y="832817"/>
            <a:ext cx="6830039" cy="581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174" y="238894"/>
            <a:ext cx="4479515" cy="598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854" y="238893"/>
            <a:ext cx="6096462" cy="593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07" y="832819"/>
            <a:ext cx="6864299" cy="573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smtClean="0"/>
              <a:t>Unit 5: Geometric and Algebraic Connections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5.2 Coordinate Proofs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" y="238893"/>
            <a:ext cx="4321278" cy="67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174" y="766916"/>
            <a:ext cx="4479515" cy="5460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08180" y="1117805"/>
            <a:ext cx="7242994" cy="51092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15845" y="3716594"/>
            <a:ext cx="2403987" cy="23449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00980" y="3864077"/>
            <a:ext cx="2000865" cy="801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079522" y="2979174"/>
            <a:ext cx="1740310" cy="22228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97858" y="4665407"/>
            <a:ext cx="2521974" cy="13961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9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52" y="280219"/>
            <a:ext cx="4434348" cy="5893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9703" y="151631"/>
            <a:ext cx="5047835" cy="556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" y="967401"/>
            <a:ext cx="7373712" cy="553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967401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Pythagorean Theorem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3873" y="1336733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hypotenuse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0150" y="5028124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Formula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1652" y="5411497"/>
            <a:ext cx="2787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 root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1317" y="5411497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2027" y="5750051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3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52" y="280219"/>
            <a:ext cx="4434348" cy="5893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9703" y="151631"/>
            <a:ext cx="5047835" cy="556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32492" y="707923"/>
            <a:ext cx="4375103" cy="958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43" y="1666567"/>
            <a:ext cx="7168025" cy="4999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05233" y="3088477"/>
                <a:ext cx="265252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233" y="3088477"/>
                <a:ext cx="2652521" cy="626325"/>
              </a:xfrm>
              <a:prstGeom prst="rect">
                <a:avLst/>
              </a:prstGeom>
              <a:blipFill rotWithShape="0">
                <a:blip r:embed="rId6"/>
                <a:stretch>
                  <a:fillRect r="-460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05238" y="3088477"/>
                <a:ext cx="218797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238" y="3088477"/>
                <a:ext cx="2187971" cy="626325"/>
              </a:xfrm>
              <a:prstGeom prst="rect">
                <a:avLst/>
              </a:prstGeom>
              <a:blipFill rotWithShape="0">
                <a:blip r:embed="rId7"/>
                <a:stretch>
                  <a:fillRect r="-83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47234" y="3929896"/>
                <a:ext cx="1328505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234" y="3929896"/>
                <a:ext cx="1328505" cy="4128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75319" y="3929895"/>
                <a:ext cx="962443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319" y="3929895"/>
                <a:ext cx="962443" cy="4128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2123" y="5788223"/>
                <a:ext cx="2921826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𝟒𝟓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23" y="5788223"/>
                <a:ext cx="2921826" cy="626325"/>
              </a:xfrm>
              <a:prstGeom prst="rect">
                <a:avLst/>
              </a:prstGeom>
              <a:blipFill rotWithShape="0">
                <a:blip r:embed="rId10"/>
                <a:stretch>
                  <a:fillRect r="-418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19850" y="5812405"/>
                <a:ext cx="2111027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𝟒𝟎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50" y="5812405"/>
                <a:ext cx="2111027" cy="626325"/>
              </a:xfrm>
              <a:prstGeom prst="rect">
                <a:avLst/>
              </a:prstGeom>
              <a:blipFill rotWithShape="0">
                <a:blip r:embed="rId11"/>
                <a:stretch>
                  <a:fillRect r="-578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30877" y="5873199"/>
                <a:ext cx="2250231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𝟗𝟎𝟎</m:t>
                          </m:r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𝟏𝟔𝟎𝟎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877" y="5873199"/>
                <a:ext cx="2250231" cy="41287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30877" y="6414548"/>
                <a:ext cx="7603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877" y="6414548"/>
                <a:ext cx="760336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4000" r="-136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5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52" y="280219"/>
            <a:ext cx="4434348" cy="5893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9703" y="151631"/>
            <a:ext cx="5047835" cy="556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81" y="923311"/>
            <a:ext cx="7173247" cy="51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52" y="280219"/>
            <a:ext cx="4434348" cy="5893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9703" y="151631"/>
            <a:ext cx="5047835" cy="556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43" y="852665"/>
            <a:ext cx="7342241" cy="2594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5343" y="3835835"/>
                <a:ext cx="3141245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43" y="3835835"/>
                <a:ext cx="3141245" cy="626325"/>
              </a:xfrm>
              <a:prstGeom prst="rect">
                <a:avLst/>
              </a:prstGeom>
              <a:blipFill rotWithShape="0">
                <a:blip r:embed="rId5"/>
                <a:stretch>
                  <a:fillRect r="-194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40355" y="3827400"/>
                <a:ext cx="180325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355" y="3827400"/>
                <a:ext cx="1803251" cy="626325"/>
              </a:xfrm>
              <a:prstGeom prst="rect">
                <a:avLst/>
              </a:prstGeom>
              <a:blipFill rotWithShape="0">
                <a:blip r:embed="rId6"/>
                <a:stretch>
                  <a:fillRect r="-676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66865" y="3971021"/>
                <a:ext cx="5759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65" y="3971021"/>
                <a:ext cx="57599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211" r="-17895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95275" y="3406920"/>
            <a:ext cx="592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Distance Formula to prove congruent length</a:t>
            </a:r>
            <a:endParaRPr lang="en-US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343" y="4521743"/>
                <a:ext cx="352917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−(−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43" y="4521743"/>
                <a:ext cx="3529171" cy="626325"/>
              </a:xfrm>
              <a:prstGeom prst="rect">
                <a:avLst/>
              </a:prstGeom>
              <a:blipFill rotWithShape="0">
                <a:blip r:embed="rId8"/>
                <a:stretch>
                  <a:fillRect r="-345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40355" y="4513308"/>
                <a:ext cx="1995610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355" y="4513308"/>
                <a:ext cx="1995610" cy="626325"/>
              </a:xfrm>
              <a:prstGeom prst="rect">
                <a:avLst/>
              </a:prstGeom>
              <a:blipFill rotWithShape="0">
                <a:blip r:embed="rId9"/>
                <a:stretch>
                  <a:fillRect r="-1223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31604" y="4657929"/>
                <a:ext cx="5759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604" y="4657929"/>
                <a:ext cx="57599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5263" r="-17895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95275" y="5233863"/>
            <a:ext cx="592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Slope Formula to prove a right triangle</a:t>
            </a:r>
            <a:endParaRPr lang="en-US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1094" y="5697425"/>
                <a:ext cx="1359346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94" y="5697425"/>
                <a:ext cx="1359346" cy="578172"/>
              </a:xfrm>
              <a:prstGeom prst="rect">
                <a:avLst/>
              </a:prstGeom>
              <a:blipFill rotWithShape="0">
                <a:blip r:embed="rId11"/>
                <a:stretch>
                  <a:fillRect r="-89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59764" y="5770674"/>
                <a:ext cx="43281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764" y="5770674"/>
                <a:ext cx="432811" cy="518604"/>
              </a:xfrm>
              <a:prstGeom prst="rect">
                <a:avLst/>
              </a:prstGeom>
              <a:blipFill rotWithShape="0">
                <a:blip r:embed="rId12"/>
                <a:stretch>
                  <a:fillRect r="-2817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22867" y="5687807"/>
                <a:ext cx="1535677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867" y="5687807"/>
                <a:ext cx="1535677" cy="578172"/>
              </a:xfrm>
              <a:prstGeom prst="rect">
                <a:avLst/>
              </a:prstGeom>
              <a:blipFill rotWithShape="0">
                <a:blip r:embed="rId13"/>
                <a:stretch>
                  <a:fillRect r="-397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70641" y="5741797"/>
                <a:ext cx="644407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641" y="5741797"/>
                <a:ext cx="644407" cy="519373"/>
              </a:xfrm>
              <a:prstGeom prst="rect">
                <a:avLst/>
              </a:prstGeom>
              <a:blipFill rotWithShape="0">
                <a:blip r:embed="rId14"/>
                <a:stretch>
                  <a:fillRect r="-1887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4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52" y="280219"/>
            <a:ext cx="4434348" cy="5893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9703" y="151631"/>
            <a:ext cx="5047835" cy="556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03" y="936983"/>
            <a:ext cx="7442006" cy="22781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8984" y="3259542"/>
            <a:ext cx="592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Slope Formula to prove a right triangle</a:t>
            </a:r>
            <a:endParaRPr lang="en-US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4803" y="3723104"/>
                <a:ext cx="1551707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03" y="3723104"/>
                <a:ext cx="1551707" cy="578172"/>
              </a:xfrm>
              <a:prstGeom prst="rect">
                <a:avLst/>
              </a:prstGeom>
              <a:blipFill rotWithShape="0">
                <a:blip r:embed="rId5"/>
                <a:stretch>
                  <a:fillRect r="-392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32453" y="3767475"/>
                <a:ext cx="605935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453" y="3767475"/>
                <a:ext cx="605935" cy="519373"/>
              </a:xfrm>
              <a:prstGeom prst="rect">
                <a:avLst/>
              </a:prstGeom>
              <a:blipFill rotWithShape="0">
                <a:blip r:embed="rId6"/>
                <a:stretch>
                  <a:fillRect r="-4040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06576" y="3713486"/>
                <a:ext cx="1939634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76" y="3713486"/>
                <a:ext cx="1939634" cy="640816"/>
              </a:xfrm>
              <a:prstGeom prst="rect">
                <a:avLst/>
              </a:prstGeom>
              <a:blipFill rotWithShape="0">
                <a:blip r:embed="rId7"/>
                <a:stretch>
                  <a:fillRect r="-627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85320" y="3780813"/>
                <a:ext cx="432811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320" y="3780813"/>
                <a:ext cx="432811" cy="520463"/>
              </a:xfrm>
              <a:prstGeom prst="rect">
                <a:avLst/>
              </a:prstGeom>
              <a:blipFill rotWithShape="0">
                <a:blip r:embed="rId8"/>
                <a:stretch>
                  <a:fillRect r="-2817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165123" y="4468761"/>
            <a:ext cx="176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Undefined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9955" y="4468761"/>
            <a:ext cx="176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24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52" y="280219"/>
            <a:ext cx="4434348" cy="5893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9703" y="151631"/>
            <a:ext cx="5047835" cy="556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10" y="707924"/>
            <a:ext cx="7165719" cy="1681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72" y="2462329"/>
            <a:ext cx="7029757" cy="2742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7172" y="4127364"/>
                <a:ext cx="2835713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72" y="4127364"/>
                <a:ext cx="2835713" cy="563680"/>
              </a:xfrm>
              <a:prstGeom prst="rect">
                <a:avLst/>
              </a:prstGeom>
              <a:blipFill rotWithShape="0">
                <a:blip r:embed="rId6"/>
                <a:stretch>
                  <a:fillRect r="-645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80365" y="3727363"/>
            <a:ext cx="5928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Distance Formula to prove congruent length</a:t>
            </a:r>
            <a:endParaRPr lang="en-US" sz="14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172" y="4797662"/>
                <a:ext cx="2930289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72" y="4797662"/>
                <a:ext cx="2930289" cy="563680"/>
              </a:xfrm>
              <a:prstGeom prst="rect">
                <a:avLst/>
              </a:prstGeom>
              <a:blipFill rotWithShape="0">
                <a:blip r:embed="rId7"/>
                <a:stretch>
                  <a:fillRect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58453" y="4261582"/>
                <a:ext cx="72224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453" y="4261582"/>
                <a:ext cx="722249" cy="309637"/>
              </a:xfrm>
              <a:prstGeom prst="rect">
                <a:avLst/>
              </a:prstGeom>
              <a:blipFill rotWithShape="0">
                <a:blip r:embed="rId8"/>
                <a:stretch>
                  <a:fillRect l="-3390" r="-127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81487" y="4941562"/>
                <a:ext cx="72224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487" y="4941562"/>
                <a:ext cx="722249" cy="309637"/>
              </a:xfrm>
              <a:prstGeom prst="rect">
                <a:avLst/>
              </a:prstGeom>
              <a:blipFill rotWithShape="0">
                <a:blip r:embed="rId9"/>
                <a:stretch>
                  <a:fillRect l="-4237" r="-12712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7172" y="5434787"/>
                <a:ext cx="2923877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72" y="5434787"/>
                <a:ext cx="2923877" cy="563680"/>
              </a:xfrm>
              <a:prstGeom prst="rect">
                <a:avLst/>
              </a:prstGeom>
              <a:blipFill rotWithShape="0">
                <a:blip r:embed="rId1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25732" y="5533293"/>
                <a:ext cx="72224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732" y="5533293"/>
                <a:ext cx="722249" cy="309637"/>
              </a:xfrm>
              <a:prstGeom prst="rect">
                <a:avLst/>
              </a:prstGeom>
              <a:blipFill rotWithShape="0">
                <a:blip r:embed="rId11"/>
                <a:stretch>
                  <a:fillRect l="-3390" r="-1271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7172" y="6102639"/>
                <a:ext cx="2842125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72" y="6102639"/>
                <a:ext cx="2842125" cy="563680"/>
              </a:xfrm>
              <a:prstGeom prst="rect">
                <a:avLst/>
              </a:prstGeom>
              <a:blipFill rotWithShape="0">
                <a:blip r:embed="rId12"/>
                <a:stretch>
                  <a:fillRect r="-428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25731" y="6241117"/>
                <a:ext cx="72224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731" y="6241117"/>
                <a:ext cx="722249" cy="309637"/>
              </a:xfrm>
              <a:prstGeom prst="rect">
                <a:avLst/>
              </a:prstGeom>
              <a:blipFill rotWithShape="0">
                <a:blip r:embed="rId13"/>
                <a:stretch>
                  <a:fillRect l="-3390" r="-127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6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52" y="280219"/>
            <a:ext cx="4434348" cy="5893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9703" y="151631"/>
            <a:ext cx="5047835" cy="556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10" y="707924"/>
            <a:ext cx="7165719" cy="1681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79" y="2559142"/>
            <a:ext cx="7285303" cy="2819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7172" y="4127364"/>
                <a:ext cx="3374322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72" y="4127364"/>
                <a:ext cx="3374322" cy="563680"/>
              </a:xfrm>
              <a:prstGeom prst="rect">
                <a:avLst/>
              </a:prstGeom>
              <a:blipFill rotWithShape="0">
                <a:blip r:embed="rId6"/>
                <a:stretch>
                  <a:fillRect r="-361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7172" y="4797662"/>
                <a:ext cx="2834109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72" y="4797662"/>
                <a:ext cx="2834109" cy="563680"/>
              </a:xfrm>
              <a:prstGeom prst="rect">
                <a:avLst/>
              </a:prstGeom>
              <a:blipFill rotWithShape="0">
                <a:blip r:embed="rId7"/>
                <a:stretch>
                  <a:fillRect r="-430"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24069" y="4278013"/>
                <a:ext cx="72224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69" y="4278013"/>
                <a:ext cx="722249" cy="309637"/>
              </a:xfrm>
              <a:prstGeom prst="rect">
                <a:avLst/>
              </a:prstGeom>
              <a:blipFill rotWithShape="0">
                <a:blip r:embed="rId8"/>
                <a:stretch>
                  <a:fillRect l="-4237" r="-127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24069" y="4924683"/>
                <a:ext cx="72224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69" y="4924683"/>
                <a:ext cx="722249" cy="309637"/>
              </a:xfrm>
              <a:prstGeom prst="rect">
                <a:avLst/>
              </a:prstGeom>
              <a:blipFill rotWithShape="0">
                <a:blip r:embed="rId9"/>
                <a:stretch>
                  <a:fillRect l="-4237" r="-127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7172" y="5434787"/>
                <a:ext cx="3193182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72" y="5434787"/>
                <a:ext cx="3193182" cy="563680"/>
              </a:xfrm>
              <a:prstGeom prst="rect">
                <a:avLst/>
              </a:prstGeom>
              <a:blipFill rotWithShape="0">
                <a:blip r:embed="rId10"/>
                <a:stretch>
                  <a:fillRect r="-57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24069" y="5468024"/>
                <a:ext cx="72224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69" y="5468024"/>
                <a:ext cx="722249" cy="309637"/>
              </a:xfrm>
              <a:prstGeom prst="rect">
                <a:avLst/>
              </a:prstGeom>
              <a:blipFill rotWithShape="0">
                <a:blip r:embed="rId11"/>
                <a:stretch>
                  <a:fillRect l="-4237" r="-127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7172" y="6102639"/>
                <a:ext cx="3207609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−(−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72" y="6102639"/>
                <a:ext cx="3207609" cy="563680"/>
              </a:xfrm>
              <a:prstGeom prst="rect">
                <a:avLst/>
              </a:prstGeom>
              <a:blipFill rotWithShape="0">
                <a:blip r:embed="rId12"/>
                <a:stretch>
                  <a:fillRect r="-570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24068" y="6173736"/>
                <a:ext cx="72224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68" y="6173736"/>
                <a:ext cx="722249" cy="309637"/>
              </a:xfrm>
              <a:prstGeom prst="rect">
                <a:avLst/>
              </a:prstGeom>
              <a:blipFill rotWithShape="0">
                <a:blip r:embed="rId13"/>
                <a:stretch>
                  <a:fillRect l="-4237" r="-127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6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52" y="280219"/>
            <a:ext cx="4434348" cy="5893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9703" y="151631"/>
            <a:ext cx="5047835" cy="556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0" y="820379"/>
            <a:ext cx="7295536" cy="1613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70" y="2545940"/>
            <a:ext cx="7108546" cy="2689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805232"/>
            <a:ext cx="592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Slope Formula to prove a right triangle</a:t>
            </a:r>
            <a:endParaRPr lang="en-US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5819" y="4268794"/>
                <a:ext cx="1772921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19" y="4268794"/>
                <a:ext cx="1772921" cy="632802"/>
              </a:xfrm>
              <a:prstGeom prst="rect">
                <a:avLst/>
              </a:prstGeom>
              <a:blipFill rotWithShape="0">
                <a:blip r:embed="rId6"/>
                <a:stretch>
                  <a:fillRect r="-68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52710" y="4297712"/>
                <a:ext cx="43281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710" y="4297712"/>
                <a:ext cx="432811" cy="520399"/>
              </a:xfrm>
              <a:prstGeom prst="rect">
                <a:avLst/>
              </a:prstGeom>
              <a:blipFill rotWithShape="0">
                <a:blip r:embed="rId7"/>
                <a:stretch>
                  <a:fillRect r="-2817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85743" y="4268794"/>
                <a:ext cx="1971694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743" y="4268794"/>
                <a:ext cx="1971694" cy="632802"/>
              </a:xfrm>
              <a:prstGeom prst="rect">
                <a:avLst/>
              </a:prstGeom>
              <a:blipFill rotWithShape="0">
                <a:blip r:embed="rId8"/>
                <a:stretch>
                  <a:fillRect r="-61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13683" y="4446695"/>
                <a:ext cx="6059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683" y="4446695"/>
                <a:ext cx="605935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4000" r="-13000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7045" y="5530591"/>
                <a:ext cx="3554819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45" y="5530591"/>
                <a:ext cx="3554819" cy="626325"/>
              </a:xfrm>
              <a:prstGeom prst="rect">
                <a:avLst/>
              </a:prstGeom>
              <a:blipFill rotWithShape="0">
                <a:blip r:embed="rId10"/>
                <a:stretch>
                  <a:fillRect r="-343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12057" y="5522156"/>
                <a:ext cx="180325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057" y="5522156"/>
                <a:ext cx="1803251" cy="626325"/>
              </a:xfrm>
              <a:prstGeom prst="rect">
                <a:avLst/>
              </a:prstGeom>
              <a:blipFill rotWithShape="0">
                <a:blip r:embed="rId11"/>
                <a:stretch>
                  <a:fillRect r="-678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6977" y="5101676"/>
            <a:ext cx="592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Distance Formula to prove congruent length</a:t>
            </a:r>
            <a:endParaRPr lang="en-US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03106" y="5649022"/>
                <a:ext cx="72224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𝟒𝟎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106" y="5649022"/>
                <a:ext cx="722249" cy="309637"/>
              </a:xfrm>
              <a:prstGeom prst="rect">
                <a:avLst/>
              </a:prstGeom>
              <a:blipFill rotWithShape="0">
                <a:blip r:embed="rId12"/>
                <a:stretch>
                  <a:fillRect l="-4237" r="-1271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250" y="6136673"/>
                <a:ext cx="4090222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0" y="6136673"/>
                <a:ext cx="4090222" cy="626325"/>
              </a:xfrm>
              <a:prstGeom prst="rect">
                <a:avLst/>
              </a:prstGeom>
              <a:blipFill rotWithShape="0">
                <a:blip r:embed="rId1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68053" y="6077090"/>
                <a:ext cx="218797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053" y="6077090"/>
                <a:ext cx="2187971" cy="626325"/>
              </a:xfrm>
              <a:prstGeom prst="rect">
                <a:avLst/>
              </a:prstGeom>
              <a:blipFill rotWithShape="0">
                <a:blip r:embed="rId14"/>
                <a:stretch>
                  <a:fillRect r="-836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90960" y="6235433"/>
                <a:ext cx="72224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𝟒𝟎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960" y="6235433"/>
                <a:ext cx="722249" cy="309637"/>
              </a:xfrm>
              <a:prstGeom prst="rect">
                <a:avLst/>
              </a:prstGeom>
              <a:blipFill rotWithShape="0">
                <a:blip r:embed="rId15"/>
                <a:stretch>
                  <a:fillRect l="-3390" r="-127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71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52" y="280219"/>
            <a:ext cx="4434348" cy="5893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9703" y="151631"/>
            <a:ext cx="5047835" cy="556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0" y="820379"/>
            <a:ext cx="7295536" cy="1613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59" y="2738130"/>
            <a:ext cx="7193982" cy="2453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805232"/>
            <a:ext cx="592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Slope Formula to prove a right triangle</a:t>
            </a:r>
            <a:endParaRPr lang="en-US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5819" y="4268794"/>
                <a:ext cx="1772921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19" y="4268794"/>
                <a:ext cx="1772921" cy="632802"/>
              </a:xfrm>
              <a:prstGeom prst="rect">
                <a:avLst/>
              </a:prstGeom>
              <a:blipFill rotWithShape="0">
                <a:blip r:embed="rId6"/>
                <a:stretch>
                  <a:fillRect r="-68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52710" y="4297712"/>
                <a:ext cx="432811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710" y="4297712"/>
                <a:ext cx="432811" cy="519373"/>
              </a:xfrm>
              <a:prstGeom prst="rect">
                <a:avLst/>
              </a:prstGeom>
              <a:blipFill rotWithShape="0">
                <a:blip r:embed="rId7"/>
                <a:stretch>
                  <a:fillRect r="-2817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85743" y="4268794"/>
                <a:ext cx="1971694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743" y="4268794"/>
                <a:ext cx="1971694" cy="632802"/>
              </a:xfrm>
              <a:prstGeom prst="rect">
                <a:avLst/>
              </a:prstGeom>
              <a:blipFill rotWithShape="0">
                <a:blip r:embed="rId8"/>
                <a:stretch>
                  <a:fillRect r="-61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7045" y="5530591"/>
                <a:ext cx="3554819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45" y="5530591"/>
                <a:ext cx="3554819" cy="626325"/>
              </a:xfrm>
              <a:prstGeom prst="rect">
                <a:avLst/>
              </a:prstGeom>
              <a:blipFill rotWithShape="0">
                <a:blip r:embed="rId9"/>
                <a:stretch>
                  <a:fillRect r="-343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12057" y="5522156"/>
                <a:ext cx="180325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057" y="5522156"/>
                <a:ext cx="1803251" cy="626325"/>
              </a:xfrm>
              <a:prstGeom prst="rect">
                <a:avLst/>
              </a:prstGeom>
              <a:blipFill rotWithShape="0">
                <a:blip r:embed="rId10"/>
                <a:stretch>
                  <a:fillRect r="-678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6977" y="5101676"/>
            <a:ext cx="592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Distance Formula to prove congruent length</a:t>
            </a:r>
            <a:endParaRPr lang="en-US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03106" y="5649022"/>
                <a:ext cx="432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106" y="5649022"/>
                <a:ext cx="432811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5634" r="-1831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250" y="6136673"/>
                <a:ext cx="3247043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0" y="6136673"/>
                <a:ext cx="3247043" cy="626325"/>
              </a:xfrm>
              <a:prstGeom prst="rect">
                <a:avLst/>
              </a:prstGeom>
              <a:blipFill rotWithShape="0">
                <a:blip r:embed="rId12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15135" y="6146795"/>
                <a:ext cx="1995610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135" y="6146795"/>
                <a:ext cx="1995610" cy="626325"/>
              </a:xfrm>
              <a:prstGeom prst="rect">
                <a:avLst/>
              </a:prstGeom>
              <a:blipFill rotWithShape="0">
                <a:blip r:embed="rId13"/>
                <a:stretch>
                  <a:fillRect r="-1223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15308" y="6295016"/>
                <a:ext cx="432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08" y="6295016"/>
                <a:ext cx="432811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5634" r="-1971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98128" y="4287055"/>
                <a:ext cx="64440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8" y="4287055"/>
                <a:ext cx="644407" cy="518604"/>
              </a:xfrm>
              <a:prstGeom prst="rect">
                <a:avLst/>
              </a:prstGeom>
              <a:blipFill rotWithShape="0">
                <a:blip r:embed="rId15"/>
                <a:stretch>
                  <a:fillRect r="-1887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1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52" y="280219"/>
            <a:ext cx="4434348" cy="5893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2036148" y="3107607"/>
            <a:ext cx="5047835" cy="556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17" y="280219"/>
            <a:ext cx="6814754" cy="644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" y="238893"/>
            <a:ext cx="4321278" cy="67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174" y="766916"/>
            <a:ext cx="4479515" cy="5460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10" y="978770"/>
            <a:ext cx="7150664" cy="577599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197510" y="1961536"/>
            <a:ext cx="1504335" cy="884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76283" y="2448233"/>
            <a:ext cx="1725562" cy="7816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197510" y="2639961"/>
            <a:ext cx="1504335" cy="3928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97510" y="5029199"/>
            <a:ext cx="1504335" cy="1356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92184" y="5646941"/>
            <a:ext cx="1709661" cy="606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49129" y="5029199"/>
            <a:ext cx="1452716" cy="1296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09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52" y="280219"/>
            <a:ext cx="4434348" cy="5893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2036148" y="3107607"/>
            <a:ext cx="5047835" cy="556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85" y="280219"/>
            <a:ext cx="6624331" cy="637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smtClean="0"/>
              <a:t>Unit 5: Geometric and Algebraic Connections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5.3 Perimeter and Area of Polygons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48" y="368710"/>
            <a:ext cx="4772025" cy="5805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969" y="368709"/>
            <a:ext cx="6557358" cy="501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14" y="1099215"/>
            <a:ext cx="6820824" cy="183571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764643" y="2964425"/>
            <a:ext cx="3076634" cy="168631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4036688" y="3006751"/>
            <a:ext cx="2966649" cy="164398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764643" y="4817397"/>
            <a:ext cx="3011034" cy="17898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88" y="4817397"/>
            <a:ext cx="2966649" cy="1789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8984" y="1738366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Pythagorean Theorem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7504" y="17021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Formula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9614" y="1092305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6397" y="1090435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7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48" y="368710"/>
            <a:ext cx="4772025" cy="5805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969" y="368709"/>
            <a:ext cx="6557358" cy="501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9171" y="3623909"/>
                <a:ext cx="3559629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71" y="3623909"/>
                <a:ext cx="3559629" cy="626325"/>
              </a:xfrm>
              <a:prstGeom prst="rect">
                <a:avLst/>
              </a:prstGeom>
              <a:blipFill rotWithShape="0">
                <a:blip r:embed="rId4"/>
                <a:stretch>
                  <a:fillRect r="-342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4183" y="3615474"/>
                <a:ext cx="180325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183" y="3615474"/>
                <a:ext cx="1803251" cy="626325"/>
              </a:xfrm>
              <a:prstGeom prst="rect">
                <a:avLst/>
              </a:prstGeom>
              <a:blipFill rotWithShape="0">
                <a:blip r:embed="rId5"/>
                <a:stretch>
                  <a:fillRect r="-678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45232" y="3742340"/>
                <a:ext cx="72224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𝟑𝟒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232" y="3742340"/>
                <a:ext cx="722249" cy="309637"/>
              </a:xfrm>
              <a:prstGeom prst="rect">
                <a:avLst/>
              </a:prstGeom>
              <a:blipFill rotWithShape="0">
                <a:blip r:embed="rId6"/>
                <a:stretch>
                  <a:fillRect l="-4237" r="-127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576" y="878588"/>
            <a:ext cx="4063813" cy="1023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9642" y="878588"/>
            <a:ext cx="2728452" cy="2728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9171" y="4377099"/>
                <a:ext cx="3319178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𝑬𝑭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71" y="4377099"/>
                <a:ext cx="3319178" cy="626325"/>
              </a:xfrm>
              <a:prstGeom prst="rect">
                <a:avLst/>
              </a:prstGeom>
              <a:blipFill rotWithShape="0">
                <a:blip r:embed="rId9"/>
                <a:stretch>
                  <a:fillRect r="-368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54183" y="4368664"/>
                <a:ext cx="199561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183" y="4368664"/>
                <a:ext cx="1995611" cy="626325"/>
              </a:xfrm>
              <a:prstGeom prst="rect">
                <a:avLst/>
              </a:prstGeom>
              <a:blipFill rotWithShape="0">
                <a:blip r:embed="rId10"/>
                <a:stretch>
                  <a:fillRect r="-91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18972" y="4495530"/>
                <a:ext cx="72224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𝟑𝟕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972" y="4495530"/>
                <a:ext cx="722249" cy="309637"/>
              </a:xfrm>
              <a:prstGeom prst="rect">
                <a:avLst/>
              </a:prstGeom>
              <a:blipFill rotWithShape="0">
                <a:blip r:embed="rId11"/>
                <a:stretch>
                  <a:fillRect l="-3390" r="-127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171" y="5133814"/>
                <a:ext cx="3747180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𝑫𝑭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71" y="5133814"/>
                <a:ext cx="3747180" cy="626325"/>
              </a:xfrm>
              <a:prstGeom prst="rect">
                <a:avLst/>
              </a:prstGeom>
              <a:blipFill rotWithShape="0">
                <a:blip r:embed="rId12"/>
                <a:stretch>
                  <a:fillRect r="-163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30729" y="5113419"/>
                <a:ext cx="199561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29" y="5113419"/>
                <a:ext cx="1995611" cy="626325"/>
              </a:xfrm>
              <a:prstGeom prst="rect">
                <a:avLst/>
              </a:prstGeom>
              <a:blipFill rotWithShape="0">
                <a:blip r:embed="rId13"/>
                <a:stretch>
                  <a:fillRect r="-917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19677" y="5248720"/>
                <a:ext cx="722249" cy="315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677" y="5248720"/>
                <a:ext cx="722249" cy="315214"/>
              </a:xfrm>
              <a:prstGeom prst="rect">
                <a:avLst/>
              </a:prstGeom>
              <a:blipFill rotWithShape="0">
                <a:blip r:embed="rId14"/>
                <a:stretch>
                  <a:fillRect l="-4237" r="-1271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30443" y="1113565"/>
                <a:ext cx="6075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443" y="1113565"/>
                <a:ext cx="607539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4141" t="-4444" r="-1919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40038" y="1677185"/>
                <a:ext cx="785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38" y="1677185"/>
                <a:ext cx="785471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0853" t="-4348" r="-13178" b="-4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05934" y="2644501"/>
                <a:ext cx="785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934" y="2644501"/>
                <a:ext cx="785471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0078" t="-4444" r="-13953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04519" y="5882322"/>
                <a:ext cx="4181881" cy="58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𝟑𝟒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𝟑𝟕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519" y="5882322"/>
                <a:ext cx="4181881" cy="583750"/>
              </a:xfrm>
              <a:prstGeom prst="rect">
                <a:avLst/>
              </a:prstGeom>
              <a:blipFill rotWithShape="0">
                <a:blip r:embed="rId18"/>
                <a:stretch>
                  <a:fillRect l="-3207" t="-4167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73407" y="5912587"/>
                <a:ext cx="1394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407" y="5912587"/>
                <a:ext cx="1394074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00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48" y="368710"/>
            <a:ext cx="4772025" cy="5805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969" y="368709"/>
            <a:ext cx="6557358" cy="501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69" y="1046630"/>
            <a:ext cx="3962509" cy="853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478" y="1046630"/>
            <a:ext cx="2927307" cy="2942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47478" y="1742344"/>
                <a:ext cx="785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478" y="1742344"/>
                <a:ext cx="78547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0078" t="-4444" r="-13953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26410" y="1739817"/>
                <a:ext cx="6123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410" y="1739817"/>
                <a:ext cx="61234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4000" t="-4348" r="-18000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51550" y="3213382"/>
                <a:ext cx="958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50" y="3213382"/>
                <a:ext cx="95859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8917" t="-4348" r="-11465" b="-4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30482" y="3210855"/>
                <a:ext cx="785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82" y="3210855"/>
                <a:ext cx="78547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0078" t="-4444" r="-13953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4554" y="4073178"/>
                <a:ext cx="3569247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𝑬𝑯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54" y="4073178"/>
                <a:ext cx="3569247" cy="626325"/>
              </a:xfrm>
              <a:prstGeom prst="rect">
                <a:avLst/>
              </a:prstGeom>
              <a:blipFill rotWithShape="0">
                <a:blip r:embed="rId10"/>
                <a:stretch>
                  <a:fillRect r="-513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79566" y="4064743"/>
                <a:ext cx="180325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66" y="4064743"/>
                <a:ext cx="1803251" cy="626325"/>
              </a:xfrm>
              <a:prstGeom prst="rect">
                <a:avLst/>
              </a:prstGeom>
              <a:blipFill rotWithShape="0">
                <a:blip r:embed="rId11"/>
                <a:stretch>
                  <a:fillRect r="-676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24366" y="4309611"/>
                <a:ext cx="432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366" y="4309611"/>
                <a:ext cx="432811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5634" r="-1831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4554" y="4769708"/>
                <a:ext cx="3360856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𝑯𝑮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54" y="4769708"/>
                <a:ext cx="3360856" cy="626325"/>
              </a:xfrm>
              <a:prstGeom prst="rect">
                <a:avLst/>
              </a:prstGeom>
              <a:blipFill rotWithShape="0">
                <a:blip r:embed="rId13"/>
                <a:stretch>
                  <a:fillRect r="-363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79566" y="4761273"/>
                <a:ext cx="1995610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66" y="4761273"/>
                <a:ext cx="1995610" cy="626325"/>
              </a:xfrm>
              <a:prstGeom prst="rect">
                <a:avLst/>
              </a:prstGeom>
              <a:blipFill rotWithShape="0">
                <a:blip r:embed="rId14"/>
                <a:stretch>
                  <a:fillRect r="-915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70615" y="4888139"/>
                <a:ext cx="72224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615" y="4888139"/>
                <a:ext cx="722249" cy="309637"/>
              </a:xfrm>
              <a:prstGeom prst="rect">
                <a:avLst/>
              </a:prstGeom>
              <a:blipFill rotWithShape="0">
                <a:blip r:embed="rId15"/>
                <a:stretch>
                  <a:fillRect l="-4237" r="-1186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0192" y="5452694"/>
                <a:ext cx="434029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𝑭𝑮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−(−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92" y="5452694"/>
                <a:ext cx="4340291" cy="626325"/>
              </a:xfrm>
              <a:prstGeom prst="rect">
                <a:avLst/>
              </a:prstGeom>
              <a:blipFill rotWithShape="0">
                <a:blip r:embed="rId1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81121" y="5387565"/>
                <a:ext cx="180325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121" y="5387565"/>
                <a:ext cx="1803251" cy="626325"/>
              </a:xfrm>
              <a:prstGeom prst="rect">
                <a:avLst/>
              </a:prstGeom>
              <a:blipFill rotWithShape="0">
                <a:blip r:embed="rId17"/>
                <a:stretch>
                  <a:fillRect r="-676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25921" y="5632433"/>
                <a:ext cx="432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921" y="5632433"/>
                <a:ext cx="432811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7042" r="-16901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4554" y="6140951"/>
                <a:ext cx="3723135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𝑬𝑭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54" y="6140951"/>
                <a:ext cx="3723135" cy="626325"/>
              </a:xfrm>
              <a:prstGeom prst="rect">
                <a:avLst/>
              </a:prstGeom>
              <a:blipFill rotWithShape="0">
                <a:blip r:embed="rId19"/>
                <a:stretch>
                  <a:fillRect r="-328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94715" y="6132516"/>
                <a:ext cx="218797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715" y="6132516"/>
                <a:ext cx="2187971" cy="626325"/>
              </a:xfrm>
              <a:prstGeom prst="rect">
                <a:avLst/>
              </a:prstGeom>
              <a:blipFill rotWithShape="0">
                <a:blip r:embed="rId20"/>
                <a:stretch>
                  <a:fillRect r="-557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37458" y="6290859"/>
                <a:ext cx="72224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58" y="6290859"/>
                <a:ext cx="722249" cy="309637"/>
              </a:xfrm>
              <a:prstGeom prst="rect">
                <a:avLst/>
              </a:prstGeom>
              <a:blipFill rotWithShape="0">
                <a:blip r:embed="rId21"/>
                <a:stretch>
                  <a:fillRect l="-4237" r="-1186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1362" y="2269388"/>
                <a:ext cx="4181881" cy="497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 =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b="1" i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62" y="2269388"/>
                <a:ext cx="4181881" cy="497444"/>
              </a:xfrm>
              <a:prstGeom prst="rect">
                <a:avLst/>
              </a:prstGeom>
              <a:blipFill rotWithShape="0">
                <a:blip r:embed="rId22"/>
                <a:stretch>
                  <a:fillRect l="-2478" t="-3659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1315" y="3360644"/>
                <a:ext cx="1394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15" y="3360644"/>
                <a:ext cx="1394074" cy="523220"/>
              </a:xfrm>
              <a:prstGeom prst="rect">
                <a:avLst/>
              </a:prstGeom>
              <a:blipFill rotWithShape="0">
                <a:blip r:embed="rId23"/>
                <a:stretch>
                  <a:fillRect r="-4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5751" y="2745002"/>
                <a:ext cx="4181881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= 14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51" y="2745002"/>
                <a:ext cx="4181881" cy="568169"/>
              </a:xfrm>
              <a:prstGeom prst="rect">
                <a:avLst/>
              </a:prstGeom>
              <a:blipFill rotWithShape="0">
                <a:blip r:embed="rId24"/>
                <a:stretch>
                  <a:fillRect t="-3226" b="-36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4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48" y="368710"/>
            <a:ext cx="4772025" cy="5805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969" y="368709"/>
            <a:ext cx="6557358" cy="501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69" y="1086130"/>
            <a:ext cx="3090118" cy="868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648" y="880678"/>
            <a:ext cx="3564681" cy="3243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7555" y="4339741"/>
                <a:ext cx="3365665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5" y="4339741"/>
                <a:ext cx="3365665" cy="626325"/>
              </a:xfrm>
              <a:prstGeom prst="rect">
                <a:avLst/>
              </a:prstGeom>
              <a:blipFill rotWithShape="0">
                <a:blip r:embed="rId6"/>
                <a:stretch>
                  <a:fillRect r="-362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22567" y="4331306"/>
                <a:ext cx="1995610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67" y="4331306"/>
                <a:ext cx="1995610" cy="626325"/>
              </a:xfrm>
              <a:prstGeom prst="rect">
                <a:avLst/>
              </a:prstGeom>
              <a:blipFill rotWithShape="0">
                <a:blip r:embed="rId7"/>
                <a:stretch>
                  <a:fillRect r="-1223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07761" y="4412577"/>
                <a:ext cx="962443" cy="420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𝟓𝟑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761" y="4412577"/>
                <a:ext cx="962443" cy="4203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5142884" y="1470212"/>
            <a:ext cx="770732" cy="266407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20505167">
                <a:off x="5457253" y="3204670"/>
                <a:ext cx="958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05167">
                <a:off x="5457253" y="3204670"/>
                <a:ext cx="958596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4878" t="-7527" r="-13415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1569" y="5082555"/>
                <a:ext cx="4279377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69" y="5082555"/>
                <a:ext cx="4279377" cy="626325"/>
              </a:xfrm>
              <a:prstGeom prst="rect">
                <a:avLst/>
              </a:prstGeom>
              <a:blipFill rotWithShape="0">
                <a:blip r:embed="rId1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53423" y="5082555"/>
                <a:ext cx="1995610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423" y="5082555"/>
                <a:ext cx="1995610" cy="626325"/>
              </a:xfrm>
              <a:prstGeom prst="rect">
                <a:avLst/>
              </a:prstGeom>
              <a:blipFill rotWithShape="0">
                <a:blip r:embed="rId11"/>
                <a:stretch>
                  <a:fillRect r="-1223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01905" y="5185531"/>
                <a:ext cx="962443" cy="420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𝟔𝟓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905" y="5185531"/>
                <a:ext cx="962443" cy="42037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2172" y="1975638"/>
                <a:ext cx="129785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𝒃𝒉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72" y="1975638"/>
                <a:ext cx="1297856" cy="6914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6280" y="2783598"/>
                <a:ext cx="232185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𝟓𝟑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𝟔𝟓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80" y="2783598"/>
                <a:ext cx="2321854" cy="69147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9168" y="3645795"/>
                <a:ext cx="1394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𝟑𝟓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68" y="3645795"/>
                <a:ext cx="1394074" cy="523220"/>
              </a:xfrm>
              <a:prstGeom prst="rect">
                <a:avLst/>
              </a:prstGeom>
              <a:blipFill rotWithShape="0">
                <a:blip r:embed="rId15"/>
                <a:stretch>
                  <a:fillRect r="-3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1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48" y="368710"/>
            <a:ext cx="4772025" cy="5805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969" y="368709"/>
            <a:ext cx="6557358" cy="501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69" y="1161589"/>
            <a:ext cx="4387031" cy="4177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61724" y="2102028"/>
                <a:ext cx="3939540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724" y="2102028"/>
                <a:ext cx="3939540" cy="626325"/>
              </a:xfrm>
              <a:prstGeom prst="rect">
                <a:avLst/>
              </a:prstGeom>
              <a:blipFill rotWithShape="0">
                <a:blip r:embed="rId5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63648" y="2790815"/>
                <a:ext cx="218797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48" y="2790815"/>
                <a:ext cx="2187971" cy="626325"/>
              </a:xfrm>
              <a:prstGeom prst="rect">
                <a:avLst/>
              </a:prstGeom>
              <a:blipFill rotWithShape="0">
                <a:blip r:embed="rId6"/>
                <a:stretch>
                  <a:fillRect r="-836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47281" y="2897542"/>
                <a:ext cx="962443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𝟒𝟎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281" y="2897542"/>
                <a:ext cx="962443" cy="4128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4150" y="3679389"/>
                <a:ext cx="4279377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150" y="3679389"/>
                <a:ext cx="4279377" cy="626325"/>
              </a:xfrm>
              <a:prstGeom prst="rect">
                <a:avLst/>
              </a:prstGeom>
              <a:blipFill rotWithShape="0"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64569" y="4509017"/>
                <a:ext cx="199561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569" y="4509017"/>
                <a:ext cx="1995611" cy="626325"/>
              </a:xfrm>
              <a:prstGeom prst="rect">
                <a:avLst/>
              </a:prstGeom>
              <a:blipFill rotWithShape="0">
                <a:blip r:embed="rId9"/>
                <a:stretch>
                  <a:fillRect r="-915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03507" y="4567963"/>
                <a:ext cx="962443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507" y="4567963"/>
                <a:ext cx="962443" cy="4128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8844" y="5630080"/>
                <a:ext cx="129785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𝒃𝒉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44" y="5630080"/>
                <a:ext cx="1297856" cy="69147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58242" y="5787556"/>
                <a:ext cx="2086212" cy="442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42" y="5787556"/>
                <a:ext cx="2086212" cy="4424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87114" y="5747193"/>
                <a:ext cx="1394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14" y="5747193"/>
                <a:ext cx="1394074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5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48" y="368710"/>
            <a:ext cx="4772025" cy="5805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969" y="368709"/>
            <a:ext cx="6557358" cy="501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73" y="1134704"/>
            <a:ext cx="4294672" cy="44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48" y="368710"/>
            <a:ext cx="4772025" cy="5805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969" y="368709"/>
            <a:ext cx="6557358" cy="501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68" y="1193082"/>
            <a:ext cx="7020483" cy="339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smtClean="0"/>
              <a:t>Unit 5: Geometric and Algebraic Connections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576176" cy="106984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5.4 Midpoint and Direct Line Segments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" y="238893"/>
            <a:ext cx="4321278" cy="67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174" y="766916"/>
            <a:ext cx="4479515" cy="5460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33" y="1150067"/>
            <a:ext cx="7135454" cy="5076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7729" y="1902542"/>
            <a:ext cx="297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Identify opposite sides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55670" y="2478352"/>
                <a:ext cx="2979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Find the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670" y="2478352"/>
                <a:ext cx="29791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84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27850" y="3127648"/>
                <a:ext cx="2979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Find the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50" y="3127648"/>
                <a:ext cx="297917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84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77729" y="3880127"/>
                <a:ext cx="2979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Find the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729" y="3880127"/>
                <a:ext cx="297917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63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80367" y="4632606"/>
                <a:ext cx="2979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Find the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  <m:r>
                      <a:rPr lang="en-US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367" y="4632606"/>
                <a:ext cx="297917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844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818968" y="5385085"/>
            <a:ext cx="496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Compare slopes, opposite sides have the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8968" y="5805725"/>
            <a:ext cx="496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Same slope, then they are parallel.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8968" y="6228713"/>
            <a:ext cx="496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LMNO is a parallelogram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347" y="270343"/>
            <a:ext cx="7307077" cy="531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425" y="270342"/>
            <a:ext cx="4549868" cy="5785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6" y="904906"/>
            <a:ext cx="7181003" cy="4312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6162" y="5217459"/>
            <a:ext cx="5165446" cy="11920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Box 8"/>
          <p:cNvSpPr txBox="1"/>
          <p:nvPr/>
        </p:nvSpPr>
        <p:spPr>
          <a:xfrm>
            <a:off x="1855166" y="1272201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Congruent marks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8904" y="4177996"/>
            <a:ext cx="2787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halfway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443" y="3690199"/>
            <a:ext cx="2787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Midpoint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8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347" y="270343"/>
            <a:ext cx="7307077" cy="531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425" y="270342"/>
            <a:ext cx="4549868" cy="5785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6162" y="968188"/>
            <a:ext cx="5165446" cy="11920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75" y="2326277"/>
            <a:ext cx="5729978" cy="1600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347" y="4734765"/>
            <a:ext cx="5165050" cy="1468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39692" y="3873369"/>
                <a:ext cx="286514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+(−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692" y="3873369"/>
                <a:ext cx="2865143" cy="829843"/>
              </a:xfrm>
              <a:prstGeom prst="rect">
                <a:avLst/>
              </a:prstGeom>
              <a:blipFill rotWithShape="0">
                <a:blip r:embed="rId7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51373" y="3899955"/>
                <a:ext cx="146296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373" y="3899955"/>
                <a:ext cx="1462965" cy="829843"/>
              </a:xfrm>
              <a:prstGeom prst="rect">
                <a:avLst/>
              </a:prstGeom>
              <a:blipFill rotWithShape="0">
                <a:blip r:embed="rId8"/>
                <a:stretch>
                  <a:fillRect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25572" y="5533127"/>
                <a:ext cx="2793009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572" y="5533127"/>
                <a:ext cx="2793009" cy="829843"/>
              </a:xfrm>
              <a:prstGeom prst="rect">
                <a:avLst/>
              </a:prstGeom>
              <a:blipFill rotWithShape="0">
                <a:blip r:embed="rId9"/>
                <a:stretch>
                  <a:fillRect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5537" y="5559713"/>
                <a:ext cx="146296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537" y="5559713"/>
                <a:ext cx="1462965" cy="829843"/>
              </a:xfrm>
              <a:prstGeom prst="rect">
                <a:avLst/>
              </a:prstGeom>
              <a:blipFill rotWithShape="0">
                <a:blip r:embed="rId10"/>
                <a:stretch>
                  <a:fillRect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6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412376"/>
            <a:ext cx="11241740" cy="6445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0210" y="24029"/>
            <a:ext cx="7307077" cy="53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347" y="270343"/>
            <a:ext cx="7307077" cy="531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425" y="270342"/>
            <a:ext cx="4549868" cy="5785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7" y="1010490"/>
            <a:ext cx="6901073" cy="513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47" y="1732365"/>
            <a:ext cx="4277006" cy="706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914" y="1732365"/>
            <a:ext cx="2406283" cy="7060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1971" y="1900716"/>
            <a:ext cx="54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347" y="2815115"/>
            <a:ext cx="7093112" cy="3011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14634" y="3729515"/>
                <a:ext cx="92578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34" y="3729515"/>
                <a:ext cx="92578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842" t="-1667" r="-43421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91055" y="5457727"/>
                <a:ext cx="92578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55" y="5457727"/>
                <a:ext cx="92578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842" t="-1639" r="-41447" b="-4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6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347" y="270343"/>
            <a:ext cx="7307077" cy="531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425" y="270342"/>
            <a:ext cx="4549868" cy="5785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7" y="1010490"/>
            <a:ext cx="6901073" cy="513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47" y="1732365"/>
            <a:ext cx="4277006" cy="706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914" y="1732365"/>
            <a:ext cx="2406283" cy="7060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1971" y="1900716"/>
            <a:ext cx="54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347" y="2815115"/>
            <a:ext cx="7050684" cy="2868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14634" y="3729515"/>
                <a:ext cx="925785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34" y="3729515"/>
                <a:ext cx="925785" cy="691471"/>
              </a:xfrm>
              <a:prstGeom prst="rect">
                <a:avLst/>
              </a:prstGeom>
              <a:blipFill rotWithShape="0">
                <a:blip r:embed="rId8"/>
                <a:stretch>
                  <a:fillRect l="-1316" r="-57895"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91055" y="5457727"/>
                <a:ext cx="92578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55" y="5457727"/>
                <a:ext cx="92578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842" t="-1639" r="-41447" b="-4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25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347" y="270343"/>
            <a:ext cx="7307077" cy="531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425" y="270342"/>
            <a:ext cx="4549868" cy="5785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7" y="1010490"/>
            <a:ext cx="6901073" cy="513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47" y="1732365"/>
            <a:ext cx="4277006" cy="706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914" y="1732365"/>
            <a:ext cx="2406283" cy="7060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1971" y="1900716"/>
            <a:ext cx="54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428" y="2646763"/>
            <a:ext cx="7091407" cy="27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347" y="270343"/>
            <a:ext cx="7307077" cy="531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425" y="270342"/>
            <a:ext cx="4549868" cy="5785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7" y="1010490"/>
            <a:ext cx="6901073" cy="513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47" y="1732365"/>
            <a:ext cx="4277006" cy="706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914" y="1732365"/>
            <a:ext cx="2406283" cy="7060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1971" y="1900716"/>
            <a:ext cx="54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347" y="2815116"/>
            <a:ext cx="7141571" cy="2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smtClean="0"/>
              <a:t>Unit 5: Geometric and Algebraic Connections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5.5 Equations of Circles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404" y="337857"/>
            <a:ext cx="5325596" cy="572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2339"/>
            <a:ext cx="4750070" cy="516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15" y="854169"/>
            <a:ext cx="6352055" cy="2211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15" y="3198998"/>
            <a:ext cx="6109122" cy="26459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3543" y="135407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Completing the Square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197" y="2665819"/>
            <a:ext cx="2787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Trinomial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6958" y="3198998"/>
            <a:ext cx="5536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complete the square: Take half, then square it!</a:t>
            </a:r>
            <a:endParaRPr lang="en-US" sz="1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4799" y="4001662"/>
            <a:ext cx="684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9110" y="4019591"/>
            <a:ext cx="684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529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0728" y="5418085"/>
            <a:ext cx="684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9533" y="5418085"/>
            <a:ext cx="684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51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404" y="337857"/>
            <a:ext cx="5325596" cy="572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2339"/>
            <a:ext cx="4750070" cy="516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90" y="815508"/>
            <a:ext cx="6378853" cy="1102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51" y="2296646"/>
            <a:ext cx="6651315" cy="3548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2621" y="3559907"/>
                <a:ext cx="3162789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21" y="3559907"/>
                <a:ext cx="3162789" cy="314766"/>
              </a:xfrm>
              <a:prstGeom prst="rect">
                <a:avLst/>
              </a:prstGeom>
              <a:blipFill rotWithShape="0">
                <a:blip r:embed="rId6"/>
                <a:stretch>
                  <a:fillRect l="-2312" t="-3846" r="-1349" b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32621" y="4074077"/>
                <a:ext cx="2789866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21" y="4074077"/>
                <a:ext cx="2789866" cy="314766"/>
              </a:xfrm>
              <a:prstGeom prst="rect">
                <a:avLst/>
              </a:prstGeom>
              <a:blipFill rotWithShape="0">
                <a:blip r:embed="rId7"/>
                <a:stretch>
                  <a:fillRect l="-2838" t="-1923" r="-2620" b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4770" y="5038199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4592" y="4916343"/>
                <a:ext cx="3427156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92" y="4916343"/>
                <a:ext cx="3427156" cy="626325"/>
              </a:xfrm>
              <a:prstGeom prst="rect">
                <a:avLst/>
              </a:prstGeom>
              <a:blipFill rotWithShape="0">
                <a:blip r:embed="rId8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10024" y="4916343"/>
                <a:ext cx="199561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024" y="4916343"/>
                <a:ext cx="1995611" cy="626325"/>
              </a:xfrm>
              <a:prstGeom prst="rect">
                <a:avLst/>
              </a:prstGeom>
              <a:blipFill rotWithShape="0">
                <a:blip r:embed="rId9"/>
                <a:stretch>
                  <a:fillRect r="-915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28159" y="5099754"/>
                <a:ext cx="4816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159" y="5099754"/>
                <a:ext cx="481607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5063" r="-1772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21740" y="5719322"/>
                <a:ext cx="3162789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740" y="5719322"/>
                <a:ext cx="3162789" cy="314766"/>
              </a:xfrm>
              <a:prstGeom prst="rect">
                <a:avLst/>
              </a:prstGeom>
              <a:blipFill rotWithShape="0">
                <a:blip r:embed="rId11"/>
                <a:stretch>
                  <a:fillRect l="-2510" t="-1923" r="-1351" b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81083" y="6269572"/>
                <a:ext cx="2789866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83" y="6269572"/>
                <a:ext cx="2789866" cy="314766"/>
              </a:xfrm>
              <a:prstGeom prst="rect">
                <a:avLst/>
              </a:prstGeom>
              <a:blipFill rotWithShape="0">
                <a:blip r:embed="rId12"/>
                <a:stretch>
                  <a:fillRect l="-2838" t="-1923" r="-2620" b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0067" y="3033077"/>
            <a:ext cx="2687895" cy="4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14" grpId="0"/>
      <p:bldP spid="15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" y="238893"/>
            <a:ext cx="4321278" cy="67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174" y="766916"/>
            <a:ext cx="4479515" cy="5460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81" y="914093"/>
            <a:ext cx="7191375" cy="5589946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294967" y="4069286"/>
            <a:ext cx="584098" cy="507207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02385" y="3496980"/>
            <a:ext cx="589935" cy="40269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94967" y="5433163"/>
            <a:ext cx="584098" cy="507207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02384" y="4322889"/>
            <a:ext cx="589935" cy="40269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259975" y="3252013"/>
            <a:ext cx="584098" cy="507207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28641" y="5537671"/>
            <a:ext cx="589935" cy="402699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3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404" y="337857"/>
            <a:ext cx="5325596" cy="572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2339"/>
            <a:ext cx="4750070" cy="516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90" y="815508"/>
            <a:ext cx="6378853" cy="1102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69" y="2105304"/>
            <a:ext cx="6717500" cy="2717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2621" y="3559907"/>
                <a:ext cx="3485120" cy="412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rad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21" y="3559907"/>
                <a:ext cx="3485120" cy="412742"/>
              </a:xfrm>
              <a:prstGeom prst="rect">
                <a:avLst/>
              </a:prstGeom>
              <a:blipFill rotWithShape="0"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2621" y="4074077"/>
                <a:ext cx="2789866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21" y="4074077"/>
                <a:ext cx="2789866" cy="314766"/>
              </a:xfrm>
              <a:prstGeom prst="rect">
                <a:avLst/>
              </a:prstGeom>
              <a:blipFill rotWithShape="0">
                <a:blip r:embed="rId7"/>
                <a:stretch>
                  <a:fillRect l="-2838" t="-1923" r="-2620" b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4770" y="5038199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4592" y="4916343"/>
                <a:ext cx="3070008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92" y="4916343"/>
                <a:ext cx="3070008" cy="626325"/>
              </a:xfrm>
              <a:prstGeom prst="rect">
                <a:avLst/>
              </a:prstGeom>
              <a:blipFill rotWithShape="0">
                <a:blip r:embed="rId8"/>
                <a:stretch>
                  <a:fillRect r="-198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20435" y="4935031"/>
                <a:ext cx="2149498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435" y="4935031"/>
                <a:ext cx="2149498" cy="626325"/>
              </a:xfrm>
              <a:prstGeom prst="rect">
                <a:avLst/>
              </a:prstGeom>
              <a:blipFill rotWithShape="0">
                <a:blip r:embed="rId9"/>
                <a:stretch>
                  <a:fillRect r="-850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30090" y="5116866"/>
                <a:ext cx="6354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90" y="5116866"/>
                <a:ext cx="635495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3810" r="-11429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21740" y="5719322"/>
                <a:ext cx="3018519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740" y="5719322"/>
                <a:ext cx="3018519" cy="314766"/>
              </a:xfrm>
              <a:prstGeom prst="rect">
                <a:avLst/>
              </a:prstGeom>
              <a:blipFill rotWithShape="0">
                <a:blip r:embed="rId11"/>
                <a:stretch>
                  <a:fillRect l="-1010" t="-1923" b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81083" y="6269572"/>
                <a:ext cx="2943755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𝟏𝟔𝟗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83" y="6269572"/>
                <a:ext cx="2943755" cy="314766"/>
              </a:xfrm>
              <a:prstGeom prst="rect">
                <a:avLst/>
              </a:prstGeom>
              <a:blipFill rotWithShape="0">
                <a:blip r:embed="rId12"/>
                <a:stretch>
                  <a:fillRect l="-2484" t="-1923" r="-2484" b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0067" y="3033077"/>
            <a:ext cx="2687895" cy="4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2339"/>
            <a:ext cx="4750070" cy="516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87" y="833436"/>
            <a:ext cx="11201401" cy="4038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787" y="2221257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787" y="2958676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34087" y="2194324"/>
                <a:ext cx="10451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87" y="2194324"/>
                <a:ext cx="104515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526" t="-1639" r="-12865" b="-4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81571" y="2974065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571" y="2974065"/>
                <a:ext cx="26128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2558" r="-3720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41548" y="3734874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1547" y="5023871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7071" y="4872403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07071" y="5801551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96139" y="4903181"/>
                <a:ext cx="10451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139" y="4903181"/>
                <a:ext cx="104515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526" t="-1639" r="-12865" b="-4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96139" y="5801551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139" y="5801551"/>
                <a:ext cx="26128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0952" r="-3809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25613" y="4108398"/>
                <a:ext cx="2977354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𝟑𝟐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𝟐𝟔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13" y="4108398"/>
                <a:ext cx="2977354" cy="829843"/>
              </a:xfrm>
              <a:prstGeom prst="rect">
                <a:avLst/>
              </a:prstGeom>
              <a:blipFill rotWithShape="0">
                <a:blip r:embed="rId8"/>
                <a:stretch>
                  <a:fillRect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22570" y="4338653"/>
                <a:ext cx="15431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𝟐𝟗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570" y="4338653"/>
                <a:ext cx="154317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97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64636" y="5457610"/>
                <a:ext cx="3280000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𝟐𝟗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𝟐𝟔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636" y="5457610"/>
                <a:ext cx="3280000" cy="626325"/>
              </a:xfrm>
              <a:prstGeom prst="rect">
                <a:avLst/>
              </a:prstGeom>
              <a:blipFill rotWithShape="0">
                <a:blip r:embed="rId10"/>
                <a:stretch>
                  <a:fillRect r="-186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64636" y="6151194"/>
                <a:ext cx="199561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636" y="6151194"/>
                <a:ext cx="1995611" cy="626325"/>
              </a:xfrm>
              <a:prstGeom prst="rect">
                <a:avLst/>
              </a:prstGeom>
              <a:blipFill rotWithShape="0">
                <a:blip r:embed="rId11"/>
                <a:stretch>
                  <a:fillRect r="-917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07360" y="6268941"/>
                <a:ext cx="4816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360" y="6268941"/>
                <a:ext cx="481607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5063" r="-1772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4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2339"/>
            <a:ext cx="4750070" cy="516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70" y="789454"/>
            <a:ext cx="11121559" cy="4332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022" y="2346763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022" y="3084182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2322" y="2319830"/>
                <a:ext cx="10451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22" y="2319830"/>
                <a:ext cx="104515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884" t="-1667" r="-12791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29806" y="3099571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806" y="3099571"/>
                <a:ext cx="26128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7907" r="-3720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20842" y="3663156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0841" y="4952153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3760" y="5150328"/>
            <a:ext cx="1712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3760" y="6079476"/>
            <a:ext cx="1712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82827" y="5181106"/>
                <a:ext cx="10457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2827" y="5181106"/>
                <a:ext cx="1045797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639" r="-1744" b="-4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082828" y="6079476"/>
                <a:ext cx="26144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2828" y="6079476"/>
                <a:ext cx="26144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907" r="-3720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04907" y="4036680"/>
                <a:ext cx="274812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907" y="4036680"/>
                <a:ext cx="2748125" cy="829843"/>
              </a:xfrm>
              <a:prstGeom prst="rect">
                <a:avLst/>
              </a:prstGeom>
              <a:blipFill rotWithShape="0">
                <a:blip r:embed="rId8"/>
                <a:stretch>
                  <a:fillRect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1864" y="4266935"/>
                <a:ext cx="13139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64" y="4266935"/>
                <a:ext cx="131394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315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43930" y="5385892"/>
                <a:ext cx="2933752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930" y="5385892"/>
                <a:ext cx="2933752" cy="626325"/>
              </a:xfrm>
              <a:prstGeom prst="rect">
                <a:avLst/>
              </a:prstGeom>
              <a:blipFill rotWithShape="0">
                <a:blip r:embed="rId10"/>
                <a:stretch>
                  <a:fillRect r="-41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43930" y="6079476"/>
                <a:ext cx="1803251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930" y="6079476"/>
                <a:ext cx="1803251" cy="626325"/>
              </a:xfrm>
              <a:prstGeom prst="rect">
                <a:avLst/>
              </a:prstGeom>
              <a:blipFill rotWithShape="0">
                <a:blip r:embed="rId11"/>
                <a:stretch>
                  <a:fillRect r="-676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86654" y="6197223"/>
                <a:ext cx="803938" cy="344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𝟖𝟗</m:t>
                          </m:r>
                        </m:e>
                      </m:rad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654" y="6197223"/>
                <a:ext cx="803938" cy="344069"/>
              </a:xfrm>
              <a:prstGeom prst="rect">
                <a:avLst/>
              </a:prstGeom>
              <a:blipFill rotWithShape="0">
                <a:blip r:embed="rId12"/>
                <a:stretch>
                  <a:fillRect l="-3788" r="-1136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9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024" y="337857"/>
            <a:ext cx="4069976" cy="572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2339"/>
            <a:ext cx="4750070" cy="516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7895" y="628651"/>
            <a:ext cx="7498976" cy="18391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94" y="2703698"/>
            <a:ext cx="7660089" cy="1437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823" y="4141693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823" y="4879112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7123" y="4114760"/>
                <a:ext cx="8159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123" y="4114760"/>
                <a:ext cx="81592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687" t="-1639" r="-16418" b="-4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34607" y="4894501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607" y="4894501"/>
                <a:ext cx="26128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907" r="-3720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544755" y="4197630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4755" y="4935049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44055" y="4170697"/>
                <a:ext cx="10451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055" y="4170697"/>
                <a:ext cx="104515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9942" t="-1639" r="-13450" b="-4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91539" y="4950438"/>
                <a:ext cx="463397" cy="410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39" y="4950438"/>
                <a:ext cx="463397" cy="410433"/>
              </a:xfrm>
              <a:prstGeom prst="rect">
                <a:avLst/>
              </a:prstGeom>
              <a:blipFill rotWithShape="0">
                <a:blip r:embed="rId9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59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024" y="337857"/>
            <a:ext cx="4069976" cy="572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2339"/>
            <a:ext cx="4750070" cy="516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7895" y="628651"/>
            <a:ext cx="7498976" cy="18391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71" y="2751323"/>
            <a:ext cx="7752832" cy="1372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5481" y="4150697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5481" y="4888116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04781" y="4123764"/>
                <a:ext cx="10451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781" y="4123764"/>
                <a:ext cx="104515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942" r="-13450" b="-4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52265" y="4903505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265" y="4903505"/>
                <a:ext cx="26128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907" r="-3720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762413" y="4206634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2413" y="4944053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61713" y="4179701"/>
                <a:ext cx="8159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713" y="4179701"/>
                <a:ext cx="81592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3534" t="-1667" r="-16541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09197" y="4959442"/>
                <a:ext cx="463397" cy="420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197" y="4959442"/>
                <a:ext cx="463397" cy="420371"/>
              </a:xfrm>
              <a:prstGeom prst="rect">
                <a:avLst/>
              </a:prstGeom>
              <a:blipFill rotWithShape="0">
                <a:blip r:embed="rId9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97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024" y="337857"/>
            <a:ext cx="4069976" cy="572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2339"/>
            <a:ext cx="4750070" cy="516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75" y="786372"/>
            <a:ext cx="7312709" cy="4180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56890" y="3010165"/>
                <a:ext cx="3882473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890" y="3010165"/>
                <a:ext cx="3882473" cy="377667"/>
              </a:xfrm>
              <a:prstGeom prst="rect">
                <a:avLst/>
              </a:prstGeom>
              <a:blipFill rotWithShape="0">
                <a:blip r:embed="rId5"/>
                <a:stretch>
                  <a:fillRect l="-628" t="-3226" r="-2198" b="-4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53669" y="2266184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4616" y="2224426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52969" y="2239251"/>
                <a:ext cx="1274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69" y="2239251"/>
                <a:ext cx="127438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8134" t="-1639" r="-10526" b="-4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1400" y="2239815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400" y="2239815"/>
                <a:ext cx="26128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0233" r="-3488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0668" y="5918431"/>
                <a:ext cx="4251164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𝟓𝟕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668" y="5918431"/>
                <a:ext cx="4251164" cy="377667"/>
              </a:xfrm>
              <a:prstGeom prst="rect">
                <a:avLst/>
              </a:prstGeom>
              <a:blipFill rotWithShape="0">
                <a:blip r:embed="rId8"/>
                <a:stretch>
                  <a:fillRect l="-574" t="-3226" r="-2009" b="-4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467447" y="5174450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8394" y="5132692"/>
            <a:ext cx="17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66747" y="5147517"/>
                <a:ext cx="10451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747" y="5147517"/>
                <a:ext cx="104515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9884" r="-12791" b="-4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25178" y="5148081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78" y="5148081"/>
                <a:ext cx="26128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7907" r="-3720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4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024" y="337857"/>
            <a:ext cx="4069976" cy="572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2339"/>
            <a:ext cx="4750070" cy="516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41" y="942694"/>
            <a:ext cx="7819887" cy="4956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4104" y="1865376"/>
            <a:ext cx="12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336" y="3855720"/>
            <a:ext cx="12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0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024" y="337857"/>
            <a:ext cx="4069976" cy="572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2339"/>
            <a:ext cx="4750070" cy="516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94" y="858090"/>
            <a:ext cx="7577284" cy="5004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4104" y="1865376"/>
            <a:ext cx="12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336" y="3855720"/>
            <a:ext cx="12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0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024" y="337857"/>
            <a:ext cx="4069976" cy="572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2339"/>
            <a:ext cx="4750070" cy="516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55" y="879101"/>
            <a:ext cx="7644157" cy="51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024" y="337857"/>
            <a:ext cx="4069976" cy="572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1685365" y="3227014"/>
            <a:ext cx="4750070" cy="516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129" y="112340"/>
            <a:ext cx="6615953" cy="650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" y="238893"/>
            <a:ext cx="4321278" cy="67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174" y="766916"/>
            <a:ext cx="4479515" cy="5460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32" y="934755"/>
            <a:ext cx="7388942" cy="322429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0219" y="2546900"/>
            <a:ext cx="1474839" cy="66367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89292" y="2546899"/>
            <a:ext cx="1120877" cy="66367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595716" y="3052916"/>
            <a:ext cx="1297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35910" y="3057832"/>
            <a:ext cx="1297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501150" y="3701847"/>
            <a:ext cx="324464" cy="40412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" y="238893"/>
            <a:ext cx="4321278" cy="67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174" y="766916"/>
            <a:ext cx="4479515" cy="5460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2359"/>
            <a:ext cx="7077075" cy="4133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673" y="2669458"/>
            <a:ext cx="722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y-axis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9635" y="2711765"/>
            <a:ext cx="130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7202" y="4075471"/>
            <a:ext cx="722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x-axis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6284" y="4634704"/>
            <a:ext cx="1215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y-intercept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92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" y="238893"/>
            <a:ext cx="4321278" cy="67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174" y="766916"/>
            <a:ext cx="4479515" cy="5460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34" y="914093"/>
            <a:ext cx="7151739" cy="5766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0904" y="23892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Parallelogram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871" y="32881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Rhombus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6594" y="461523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2875" y="415357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right angles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091" y="567720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Diagonals are Perpendicular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5394" y="563103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Diagonals are Congruent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37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smtClean="0"/>
              <a:t>Unit 5: Geometric and Algebraic Connections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5.1 Slope and Equations of Lines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769</Words>
  <Application>Microsoft Office PowerPoint</Application>
  <PresentationFormat>Widescreen</PresentationFormat>
  <Paragraphs>305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Office Theme</vt:lpstr>
      <vt:lpstr>Unit 5: Geometric and Algebraic 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5: Geometric and Algebraic 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5: Geometric and Algebraic 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5: Geometric and Algebraic 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5: Geometric and Algebraic 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5: Geometric and Algebraic 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Geometric and Algebraic Connections</dc:title>
  <dc:creator>Kenya Sailor</dc:creator>
  <cp:lastModifiedBy>Katrina Stubbs</cp:lastModifiedBy>
  <cp:revision>7</cp:revision>
  <cp:lastPrinted>2018-10-10T14:33:19Z</cp:lastPrinted>
  <dcterms:created xsi:type="dcterms:W3CDTF">2017-04-06T03:33:29Z</dcterms:created>
  <dcterms:modified xsi:type="dcterms:W3CDTF">2018-10-10T14:40:41Z</dcterms:modified>
</cp:coreProperties>
</file>