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8" r:id="rId3"/>
    <p:sldId id="269" r:id="rId4"/>
    <p:sldId id="270" r:id="rId5"/>
    <p:sldId id="271" r:id="rId6"/>
    <p:sldId id="263" r:id="rId7"/>
    <p:sldId id="262" r:id="rId8"/>
    <p:sldId id="264" r:id="rId9"/>
    <p:sldId id="265" r:id="rId10"/>
    <p:sldId id="266" r:id="rId11"/>
    <p:sldId id="272" r:id="rId12"/>
    <p:sldId id="274" r:id="rId13"/>
    <p:sldId id="275" r:id="rId14"/>
    <p:sldId id="276" r:id="rId15"/>
    <p:sldId id="343" r:id="rId16"/>
    <p:sldId id="344" r:id="rId17"/>
    <p:sldId id="345" r:id="rId18"/>
    <p:sldId id="346" r:id="rId19"/>
    <p:sldId id="347" r:id="rId20"/>
    <p:sldId id="348" r:id="rId21"/>
    <p:sldId id="286" r:id="rId22"/>
    <p:sldId id="288" r:id="rId23"/>
    <p:sldId id="289" r:id="rId24"/>
    <p:sldId id="291" r:id="rId25"/>
    <p:sldId id="292" r:id="rId26"/>
    <p:sldId id="293" r:id="rId27"/>
    <p:sldId id="294" r:id="rId28"/>
    <p:sldId id="341" r:id="rId29"/>
    <p:sldId id="304" r:id="rId30"/>
    <p:sldId id="306" r:id="rId31"/>
    <p:sldId id="307" r:id="rId32"/>
    <p:sldId id="308" r:id="rId33"/>
    <p:sldId id="309" r:id="rId34"/>
    <p:sldId id="310" r:id="rId35"/>
    <p:sldId id="342" r:id="rId36"/>
    <p:sldId id="329" r:id="rId37"/>
    <p:sldId id="330" r:id="rId38"/>
    <p:sldId id="331" r:id="rId39"/>
    <p:sldId id="332" r:id="rId40"/>
    <p:sldId id="333" r:id="rId41"/>
    <p:sldId id="334" r:id="rId42"/>
    <p:sldId id="319" r:id="rId43"/>
    <p:sldId id="321" r:id="rId44"/>
    <p:sldId id="322" r:id="rId45"/>
    <p:sldId id="323" r:id="rId46"/>
    <p:sldId id="324" r:id="rId47"/>
    <p:sldId id="325" r:id="rId48"/>
    <p:sldId id="326" r:id="rId49"/>
    <p:sldId id="328" r:id="rId50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C2"/>
    <a:srgbClr val="FFFFCC"/>
    <a:srgbClr val="F1F4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8A9C-653D-41A2-A429-C2C3F5116E7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FCAF-B434-4A1E-B954-5ADA213D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82E9-6413-422D-B56E-E766C0F1370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36A3-68A8-4EE8-8FBE-9E80AD2D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8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98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6946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6EFF-16C7-4E61-B5DC-27FAA882220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F4B981-2834-4925-80A6-2CA75A657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tangents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openref.com/constcircumcircle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hyperlink" Target="http://www.mathopenref.com/constincircle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46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44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image" Target="../media/image100.png"/><Relationship Id="rId5" Type="http://schemas.openxmlformats.org/officeDocument/2006/relationships/image" Target="../media/image48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47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510.png"/><Relationship Id="rId3" Type="http://schemas.openxmlformats.org/officeDocument/2006/relationships/image" Target="../media/image50.png"/><Relationship Id="rId7" Type="http://schemas.openxmlformats.org/officeDocument/2006/relationships/image" Target="../media/image127.png"/><Relationship Id="rId12" Type="http://schemas.openxmlformats.org/officeDocument/2006/relationships/image" Target="../media/image5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490.png"/><Relationship Id="rId5" Type="http://schemas.openxmlformats.org/officeDocument/2006/relationships/image" Target="../media/image125.png"/><Relationship Id="rId10" Type="http://schemas.openxmlformats.org/officeDocument/2006/relationships/image" Target="../media/image480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138.png"/><Relationship Id="rId12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57.png"/><Relationship Id="rId5" Type="http://schemas.openxmlformats.org/officeDocument/2006/relationships/image" Target="../media/image136.png"/><Relationship Id="rId10" Type="http://schemas.openxmlformats.org/officeDocument/2006/relationships/image" Target="../media/image560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72.png"/><Relationship Id="rId7" Type="http://schemas.openxmlformats.org/officeDocument/2006/relationships/image" Target="../media/image1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5.png"/><Relationship Id="rId7" Type="http://schemas.openxmlformats.org/officeDocument/2006/relationships/image" Target="../media/image65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9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78.png"/><Relationship Id="rId7" Type="http://schemas.openxmlformats.org/officeDocument/2006/relationships/image" Target="../media/image73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3.png"/><Relationship Id="rId7" Type="http://schemas.openxmlformats.org/officeDocument/2006/relationships/image" Target="../media/image23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904" y="810783"/>
            <a:ext cx="9897742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04" y="5622507"/>
            <a:ext cx="9313127" cy="112628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Circle Vocabulary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873" y="1015180"/>
            <a:ext cx="7236082" cy="53118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120714" y="3665838"/>
            <a:ext cx="1639329" cy="1243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20498" y="2574325"/>
            <a:ext cx="2265405" cy="659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20714" y="3179805"/>
            <a:ext cx="1639329" cy="2636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4640" y="2574325"/>
            <a:ext cx="2491263" cy="2434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4854" y="3671120"/>
            <a:ext cx="1491049" cy="2275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9251" y="4168346"/>
            <a:ext cx="1430792" cy="411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3662" y="268380"/>
            <a:ext cx="7079841" cy="6306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0829" y="442468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4681" y="4520932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384" y="4982597"/>
            <a:ext cx="300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Angle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4680" y="498259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0829" y="555567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Arc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4679" y="555567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0829" y="611288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4678" y="6065110"/>
            <a:ext cx="257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69" y="1191710"/>
            <a:ext cx="7815629" cy="3317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11908" y="4613649"/>
            <a:ext cx="5914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http</a:t>
            </a:r>
            <a:r>
              <a:rPr lang="en-US" sz="2800" dirty="0" smtClean="0">
                <a:solidFill>
                  <a:srgbClr val="7030A0"/>
                </a:solidFill>
              </a:rPr>
              <a:t>://</a:t>
            </a:r>
            <a:r>
              <a:rPr lang="en-US" sz="2800" dirty="0" smtClean="0">
                <a:solidFill>
                  <a:srgbClr val="7030A0"/>
                </a:solidFill>
                <a:hlinkClick r:id="rId3"/>
              </a:rPr>
              <a:t>Construction: Tangent to a Circle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7039" y="5128243"/>
            <a:ext cx="1535972" cy="151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6" y="1306614"/>
            <a:ext cx="3716593" cy="47107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9108" y="268380"/>
            <a:ext cx="6040233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1" y="1008810"/>
            <a:ext cx="7620532" cy="3508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3398" y="4516994"/>
            <a:ext cx="6442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http</a:t>
            </a:r>
            <a:r>
              <a:rPr lang="en-US" sz="2400" dirty="0" smtClean="0">
                <a:solidFill>
                  <a:srgbClr val="7030A0"/>
                </a:solidFill>
              </a:rPr>
              <a:t>://</a:t>
            </a:r>
            <a:r>
              <a:rPr lang="en-US" sz="2400" dirty="0" smtClean="0">
                <a:solidFill>
                  <a:srgbClr val="7030A0"/>
                </a:solidFill>
                <a:hlinkClick r:id="rId3"/>
              </a:rPr>
              <a:t>Construction: Circumscribed Circle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816" y="5024364"/>
            <a:ext cx="2261931" cy="164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81" y="268379"/>
            <a:ext cx="4712366" cy="8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5" y="1191710"/>
            <a:ext cx="7232241" cy="2819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1652" y="4306529"/>
            <a:ext cx="597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4"/>
              </a:rPr>
              <a:t>Construction: Inscribed Circle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234" y="4829749"/>
            <a:ext cx="2261931" cy="1643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454" y="258567"/>
            <a:ext cx="4371055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639" y="741511"/>
            <a:ext cx="11754251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731" y="51638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4.1 Similar Circles and Proportions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9366" y="252696"/>
            <a:ext cx="907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 – </a:t>
            </a:r>
            <a:r>
              <a:rPr lang="en-US" sz="4000" b="1" dirty="0" smtClean="0"/>
              <a:t>1 </a:t>
            </a:r>
            <a:r>
              <a:rPr lang="en-US" sz="4000" b="1" dirty="0"/>
              <a:t>Similar Circles and Proportions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7836" y="2890980"/>
                <a:ext cx="9844018" cy="36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All circles are </a:t>
                </a:r>
                <a:r>
                  <a:rPr lang="en-US" sz="2000" u="sng" dirty="0"/>
                  <a:t>__________________</a:t>
                </a:r>
                <a:r>
                  <a:rPr lang="en-US" sz="2000" dirty="0"/>
                  <a:t> if there exists a </a:t>
                </a:r>
                <a:r>
                  <a:rPr lang="en-US" sz="2000" u="sng" dirty="0"/>
                  <a:t>____________________ </a:t>
                </a:r>
                <a:r>
                  <a:rPr lang="en-US" sz="2000" dirty="0"/>
                  <a:t>  ___  ______________________ that maps circle A onto circle B</a:t>
                </a:r>
                <a:r>
                  <a:rPr lang="en-US" sz="2000" dirty="0" smtClean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In the diagram to the </a:t>
                </a:r>
                <a:r>
                  <a:rPr lang="en-US" sz="2000" dirty="0" smtClean="0"/>
                  <a:t>above, </a:t>
                </a:r>
                <a:r>
                  <a:rPr lang="en-US" sz="2000" dirty="0"/>
                  <a:t>Circle A can be mapped onto circle B by first ______________ circle A onto circle B, and then _______________ circle A, centered at A, by 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. </a:t>
                </a:r>
              </a:p>
              <a:p>
                <a:r>
                  <a:rPr lang="en-US" sz="2000" dirty="0"/>
                  <a:t>Since there exists a sequence of transformations that maps circle A onto circle B, circle A is </a:t>
                </a:r>
                <a:r>
                  <a:rPr lang="en-US" sz="2000" u="sng" dirty="0"/>
                  <a:t>____________</a:t>
                </a:r>
                <a:r>
                  <a:rPr lang="en-US" sz="2000" dirty="0"/>
                  <a:t> to circle B.</a:t>
                </a:r>
              </a:p>
              <a:p>
                <a:r>
                  <a:rPr lang="en-US" sz="2000" dirty="0"/>
                  <a:t>Performing a translation and dilation can transform a circle into any other circle. In other words, all circles are similar.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36" y="2890980"/>
                <a:ext cx="9844018" cy="3619261"/>
              </a:xfrm>
              <a:prstGeom prst="rect">
                <a:avLst/>
              </a:prstGeom>
              <a:blipFill>
                <a:blip r:embed="rId2"/>
                <a:stretch>
                  <a:fillRect l="-681" t="-842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67034" y="960582"/>
            <a:ext cx="3417983" cy="1701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273" y="281708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similar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073" y="510029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similar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2209" y="4068259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rotating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5017" y="405689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dilating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209" y="3158835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transformations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85236" y="2844796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9148" y="2817089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19" y="466148"/>
            <a:ext cx="9915525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3746" y="3694545"/>
                <a:ext cx="1625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Circle #1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/>
                  <a:t>C = 10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46" y="3694545"/>
                <a:ext cx="1625600" cy="1569660"/>
              </a:xfrm>
              <a:prstGeom prst="rect">
                <a:avLst/>
              </a:prstGeom>
              <a:blipFill>
                <a:blip r:embed="rId3"/>
                <a:stretch>
                  <a:fillRect l="-5618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62800" y="3694545"/>
                <a:ext cx="19350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Circle #2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C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/>
                  <a:t>C = 20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694545"/>
                <a:ext cx="1935017" cy="1569660"/>
              </a:xfrm>
              <a:prstGeom prst="rect">
                <a:avLst/>
              </a:prstGeom>
              <a:blipFill>
                <a:blip r:embed="rId4"/>
                <a:stretch>
                  <a:fillRect l="-473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1273" y="3801561"/>
                <a:ext cx="162560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Ratio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3" y="3801561"/>
                <a:ext cx="1625600" cy="1355628"/>
              </a:xfrm>
              <a:prstGeom prst="rect">
                <a:avLst/>
              </a:prstGeom>
              <a:blipFill>
                <a:blip r:embed="rId5"/>
                <a:stretch>
                  <a:fillRect l="-5618" t="-360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8182" y="3694545"/>
                <a:ext cx="162560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Ratio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2" y="3694545"/>
                <a:ext cx="1625600" cy="1355628"/>
              </a:xfrm>
              <a:prstGeom prst="rect">
                <a:avLst/>
              </a:prstGeom>
              <a:blipFill>
                <a:blip r:embed="rId6"/>
                <a:stretch>
                  <a:fillRect l="-5993" t="-3604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7018" y="5442415"/>
                <a:ext cx="8137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These circles are similar because the ratios of the circumference to the radius for both circles is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18" y="5442415"/>
                <a:ext cx="8137236" cy="830997"/>
              </a:xfrm>
              <a:prstGeom prst="rect">
                <a:avLst/>
              </a:prstGeom>
              <a:blipFill>
                <a:blip r:embed="rId7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0" y="1496290"/>
            <a:ext cx="10689281" cy="4457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0691" y="2742888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concentric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7839" y="1874979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radius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1782" y="1874980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proportional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8248" y="274288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circles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13" y="1253218"/>
            <a:ext cx="10445750" cy="3660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7162" y="1722959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5449" y="1705558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length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9164" y="1273767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larger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655" y="128077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smaller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48" y="5264280"/>
            <a:ext cx="7490337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7" y="355023"/>
            <a:ext cx="10103959" cy="2628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2909" y="3362036"/>
                <a:ext cx="2641600" cy="1581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Smaller Circle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= 5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09" y="3362036"/>
                <a:ext cx="2641600" cy="1581715"/>
              </a:xfrm>
              <a:prstGeom prst="rect">
                <a:avLst/>
              </a:prstGeom>
              <a:blipFill>
                <a:blip r:embed="rId3"/>
                <a:stretch>
                  <a:fillRect l="-4608" t="-4247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7782" y="3362036"/>
                <a:ext cx="2641600" cy="16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Larger Circle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</m:t>
                            </m:r>
                          </m:e>
                        </m:acc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82" y="3362036"/>
                <a:ext cx="2641600" cy="1604222"/>
              </a:xfrm>
              <a:prstGeom prst="rect">
                <a:avLst/>
              </a:prstGeom>
              <a:blipFill>
                <a:blip r:embed="rId4"/>
                <a:stretch>
                  <a:fillRect l="-4850" t="-4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67091" y="3088979"/>
                <a:ext cx="1782618" cy="16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To find x: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𝑃𝐴</m:t>
                            </m:r>
                          </m:e>
                        </m:acc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91" y="3088979"/>
                <a:ext cx="1782618" cy="1604222"/>
              </a:xfrm>
              <a:prstGeom prst="rect">
                <a:avLst/>
              </a:prstGeom>
              <a:blipFill>
                <a:blip r:embed="rId5"/>
                <a:stretch>
                  <a:fillRect l="-7192" t="-4183" r="-1027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167091" y="4816599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25y = 250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476509" y="5189815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  <a:r>
              <a:rPr lang="en-US" sz="2000" dirty="0" smtClean="0"/>
              <a:t> = 10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73128" y="5589925"/>
            <a:ext cx="279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 = 10 – 5 = 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040" y="957119"/>
            <a:ext cx="9717632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040" y="5468652"/>
            <a:ext cx="8866247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4.2 Circumference and Arc Length of a Circle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205" y="499212"/>
            <a:ext cx="7321499" cy="5433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3215" y="1206752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0009" y="1606862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4201" y="206852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360˚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1280" y="2068527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5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236" y="2833291"/>
            <a:ext cx="6580975" cy="267406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34988"/>
              </p:ext>
            </p:extLst>
          </p:nvPr>
        </p:nvGraphicFramePr>
        <p:xfrm>
          <a:off x="4813406" y="718597"/>
          <a:ext cx="679115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Converting between</a:t>
                      </a:r>
                      <a:r>
                        <a:rPr lang="en-US" sz="2400" baseline="0" dirty="0" smtClean="0"/>
                        <a:t> Degrees  and Radians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2260" y="1461496"/>
            <a:ext cx="2961132" cy="740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0427" y="1533688"/>
            <a:ext cx="3021945" cy="625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2178" y="3607349"/>
                <a:ext cx="1467853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178" y="3607349"/>
                <a:ext cx="1467853" cy="568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54216" y="3673610"/>
                <a:ext cx="229230" cy="52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216" y="3673610"/>
                <a:ext cx="229230" cy="5295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8987" y="3596647"/>
                <a:ext cx="1681268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87" y="3596647"/>
                <a:ext cx="1681268" cy="5689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9673389" y="3673610"/>
                <a:ext cx="434148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73389" y="3673610"/>
                <a:ext cx="434148" cy="5845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81869" y="3973660"/>
                <a:ext cx="1467853" cy="56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69" y="3973660"/>
                <a:ext cx="1467853" cy="5689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33907" y="4039921"/>
                <a:ext cx="229229" cy="52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907" y="4039921"/>
                <a:ext cx="229229" cy="5275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77851" y="4885694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51" y="4885694"/>
                <a:ext cx="1467853" cy="6365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06455" y="5068074"/>
                <a:ext cx="610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455" y="5068074"/>
                <a:ext cx="610745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9000" r="-110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174308" y="4917045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08" y="4917045"/>
                <a:ext cx="1467853" cy="6365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02912" y="5099425"/>
                <a:ext cx="6107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12" y="5099425"/>
                <a:ext cx="610745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9000" r="-110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17731" y="5624070"/>
                <a:ext cx="1467853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731" y="5624070"/>
                <a:ext cx="1467853" cy="63658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46335" y="5806450"/>
                <a:ext cx="4568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335" y="5806450"/>
                <a:ext cx="456856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3333" r="-14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680" y="547226"/>
            <a:ext cx="7237771" cy="516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6371" y="133241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656" y="1748262"/>
            <a:ext cx="239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594" y="269453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102" y="303836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647" y="3837709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2679" y="441249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7962" y="473734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0667" y="5098724"/>
                <a:ext cx="1044466" cy="49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67" y="5098724"/>
                <a:ext cx="1044466" cy="495905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552422" y="5099159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3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5700" y="366382"/>
            <a:ext cx="7455559" cy="10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5700" y="1490364"/>
            <a:ext cx="5288163" cy="4990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88078" y="2983977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78" y="2983977"/>
                <a:ext cx="168126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09781" y="3045532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81" y="3045532"/>
                <a:ext cx="5370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1364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94298" y="2981873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298" y="2981873"/>
                <a:ext cx="168126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16001" y="3043428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1" y="3043428"/>
                <a:ext cx="53700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27" r="-795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212" y="4046500"/>
            <a:ext cx="6242817" cy="2385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65519" y="5054344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5054344"/>
                <a:ext cx="1681268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1201" y="5115899"/>
                <a:ext cx="5177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5.6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201" y="5115899"/>
                <a:ext cx="517770" cy="307777"/>
              </a:xfrm>
              <a:prstGeom prst="rect">
                <a:avLst/>
              </a:prstGeom>
              <a:blipFill>
                <a:blip r:embed="rId11"/>
                <a:stretch>
                  <a:fillRect l="-30588" t="-25490" r="-17647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65724" y="4649371"/>
                <a:ext cx="1681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724" y="4649371"/>
                <a:ext cx="168126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53007" y="4710926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007" y="4710926"/>
                <a:ext cx="537006" cy="307777"/>
              </a:xfrm>
              <a:prstGeom prst="rect">
                <a:avLst/>
              </a:prstGeom>
              <a:blipFill>
                <a:blip r:embed="rId13"/>
                <a:stretch>
                  <a:fillRect l="-11364" r="-79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7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203" y="268380"/>
            <a:ext cx="7233010" cy="5936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1525" y="268380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203" y="1250109"/>
            <a:ext cx="249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7133" y="182020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length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03" y="705384"/>
            <a:ext cx="343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ngle measure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6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69" y="200872"/>
            <a:ext cx="6402338" cy="198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351" y="2182548"/>
            <a:ext cx="5553095" cy="4473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2945" y="3067267"/>
                <a:ext cx="2139445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𝟑𝟏𝟓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945" y="3067267"/>
                <a:ext cx="2139445" cy="618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8052" y="3795325"/>
                <a:ext cx="537006" cy="576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52" y="3795325"/>
                <a:ext cx="537006" cy="5762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52255" y="3092915"/>
                <a:ext cx="2139445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55" y="3092915"/>
                <a:ext cx="2139445" cy="5670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42197" y="3767587"/>
                <a:ext cx="5370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97" y="3767587"/>
                <a:ext cx="537006" cy="5761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356" y="4481257"/>
            <a:ext cx="6648344" cy="2178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6832" y="4952317"/>
                <a:ext cx="2139445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32" y="4952317"/>
                <a:ext cx="2139445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8769" y="4990352"/>
                <a:ext cx="537006" cy="58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769" y="4990352"/>
                <a:ext cx="537006" cy="582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67423" y="4858668"/>
                <a:ext cx="213944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423" y="4858668"/>
                <a:ext cx="2139445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01695" y="5601339"/>
                <a:ext cx="53700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695" y="5601339"/>
                <a:ext cx="537006" cy="5782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4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5" y="1191710"/>
            <a:ext cx="4150496" cy="498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69" y="200872"/>
            <a:ext cx="6402338" cy="198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7138" y="2113831"/>
                <a:ext cx="7286058" cy="377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</a:t>
                </a:r>
              </a:p>
              <a:p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missing variable. Round to nearest </a:t>
                </a:r>
                <a:r>
                  <a:rPr lang="en-US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hundredth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necessary.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 Length = 66			     2. Arc Length = 135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Central angle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Central Angle = 55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Radius =                                                            Radius = 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Arc Length = 300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4. Arc Length = 28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Central Angle = (in radians)	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Central Angle = (in degrees)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Radius = 6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 Radius = 7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38" y="2113831"/>
                <a:ext cx="7286058" cy="3773725"/>
              </a:xfrm>
              <a:prstGeom prst="rect">
                <a:avLst/>
              </a:prstGeom>
              <a:blipFill>
                <a:blip r:embed="rId4"/>
                <a:stretch>
                  <a:fillRect l="-921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0393" y="3127702"/>
                <a:ext cx="2139445" cy="56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93" y="3127702"/>
                <a:ext cx="2139445" cy="5670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87955" y="3727274"/>
            <a:ext cx="10964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 = 42.02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86060" y="3082868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060" y="3082868"/>
                <a:ext cx="2139445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08639" y="4340941"/>
                <a:ext cx="1096454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𝟒𝟖𝟔𝟎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639" y="4340941"/>
                <a:ext cx="1096454" cy="443135"/>
              </a:xfrm>
              <a:prstGeom prst="rect">
                <a:avLst/>
              </a:prstGeom>
              <a:blipFill>
                <a:blip r:embed="rId7"/>
                <a:stretch>
                  <a:fillRect l="-14444" t="-411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62480" y="5454526"/>
                <a:ext cx="2139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𝟑𝟎𝟎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80" y="5454526"/>
                <a:ext cx="213944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1655" y="5796823"/>
                <a:ext cx="8832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 = 50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55" y="5796823"/>
                <a:ext cx="883255" cy="307777"/>
              </a:xfrm>
              <a:prstGeom prst="rect">
                <a:avLst/>
              </a:prstGeom>
              <a:blipFill>
                <a:blip r:embed="rId9"/>
                <a:stretch>
                  <a:fillRect l="-17241" t="-26000" r="-1034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1957" y="5291387"/>
                <a:ext cx="213944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957" y="5291387"/>
                <a:ext cx="2139445" cy="508537"/>
              </a:xfrm>
              <a:prstGeom prst="rect">
                <a:avLst/>
              </a:prstGeom>
              <a:blipFill>
                <a:blip r:embed="rId10"/>
                <a:stretch>
                  <a:fillRect l="-2849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12989" y="5786315"/>
                <a:ext cx="13882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 = 229.18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989" y="5786315"/>
                <a:ext cx="1388201" cy="307777"/>
              </a:xfrm>
              <a:prstGeom prst="rect">
                <a:avLst/>
              </a:prstGeom>
              <a:blipFill>
                <a:blip r:embed="rId11"/>
                <a:stretch>
                  <a:fillRect l="-10965" t="-25490" r="-701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97389" y="3666217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𝟗𝟕𝟐𝟎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389" y="3666217"/>
                <a:ext cx="2139445" cy="6347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84905" y="5743178"/>
                <a:ext cx="213944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905" y="5743178"/>
                <a:ext cx="2139445" cy="508537"/>
              </a:xfrm>
              <a:prstGeom prst="rect">
                <a:avLst/>
              </a:prstGeom>
              <a:blipFill>
                <a:blip r:embed="rId13"/>
                <a:stretch>
                  <a:fillRect l="-2857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83751" y="6153510"/>
                <a:ext cx="213944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751" y="6153510"/>
                <a:ext cx="2139445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639" y="741511"/>
            <a:ext cx="11754251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731" y="51638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4.3 Area and Area of a Sector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3952" y="268380"/>
            <a:ext cx="7343373" cy="3806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5208" y="4094101"/>
            <a:ext cx="5603824" cy="2544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0" y="1342297"/>
            <a:ext cx="4376371" cy="4792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48780" y="119171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333" y="2083141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99255" y="5508364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55" y="5508364"/>
                <a:ext cx="1167624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4942" y="5508364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942" y="5508364"/>
                <a:ext cx="53700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27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99032" y="5628365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𝟐𝟗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032" y="5628365"/>
                <a:ext cx="1167624" cy="375552"/>
              </a:xfrm>
              <a:prstGeom prst="rect">
                <a:avLst/>
              </a:prstGeom>
              <a:blipFill rotWithShape="0">
                <a:blip r:embed="rId7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14341" y="6139402"/>
                <a:ext cx="690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𝟖𝟒𝟏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341" y="6139402"/>
                <a:ext cx="690895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7895" r="-526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8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214" y="730045"/>
            <a:ext cx="6977318" cy="1114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213" y="1990223"/>
            <a:ext cx="6219845" cy="296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4100" y="4914616"/>
                <a:ext cx="142917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100" y="4914616"/>
                <a:ext cx="1429179" cy="375552"/>
              </a:xfrm>
              <a:prstGeom prst="rect">
                <a:avLst/>
              </a:prstGeom>
              <a:blipFill rotWithShape="0">
                <a:blip r:embed="rId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33279" y="4948503"/>
                <a:ext cx="1094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9" y="4948503"/>
                <a:ext cx="109433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5000" r="-333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07645" y="5033474"/>
                <a:ext cx="116762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645" y="5033474"/>
                <a:ext cx="1167624" cy="37555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75269" y="5044343"/>
                <a:ext cx="6908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69" y="5044343"/>
                <a:ext cx="690895" cy="307777"/>
              </a:xfrm>
              <a:prstGeom prst="rect">
                <a:avLst/>
              </a:prstGeom>
              <a:blipFill>
                <a:blip r:embed="rId8"/>
                <a:stretch>
                  <a:fillRect l="-8850" r="-61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791" y="1863337"/>
            <a:ext cx="7301831" cy="31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590" y="553201"/>
            <a:ext cx="7314323" cy="4564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1590" y="387293"/>
            <a:ext cx="276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 of a sector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262" y="160638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857" y="1973541"/>
            <a:ext cx="1994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ngle ratio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869" y="426870"/>
            <a:ext cx="6557643" cy="5653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8059" y="5034586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59" y="5034586"/>
                <a:ext cx="1824021" cy="6551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12688" y="5208286"/>
                <a:ext cx="3831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688" y="5208286"/>
                <a:ext cx="38311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1111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33696" y="4687182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96" y="4687182"/>
                <a:ext cx="1824021" cy="6551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04154" y="5557271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154" y="5557271"/>
                <a:ext cx="53700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227" r="-795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17835" y="3215811"/>
            <a:ext cx="23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24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869" y="426870"/>
            <a:ext cx="7094119" cy="5653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31268" y="6180485"/>
                <a:ext cx="5370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268" y="6180485"/>
                <a:ext cx="537006" cy="307777"/>
              </a:xfrm>
              <a:prstGeom prst="rect">
                <a:avLst/>
              </a:prstGeom>
              <a:blipFill>
                <a:blip r:embed="rId4"/>
                <a:stretch>
                  <a:fillRect l="-11364" r="-79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712869" y="4176074"/>
            <a:ext cx="2328954" cy="182847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8771182" y="4176074"/>
            <a:ext cx="2343019" cy="1828471"/>
          </a:xfrm>
          <a:prstGeom prst="rect">
            <a:avLst/>
          </a:prstGeom>
        </p:spPr>
      </p:pic>
      <p:sp>
        <p:nvSpPr>
          <p:cNvPr id="14" name="Text Box 10330"/>
          <p:cNvSpPr txBox="1"/>
          <p:nvPr/>
        </p:nvSpPr>
        <p:spPr>
          <a:xfrm>
            <a:off x="4712869" y="4176074"/>
            <a:ext cx="603849" cy="39592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0330"/>
          <p:cNvSpPr txBox="1"/>
          <p:nvPr/>
        </p:nvSpPr>
        <p:spPr>
          <a:xfrm>
            <a:off x="8804250" y="4176074"/>
            <a:ext cx="603849" cy="39592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49083" y="4374037"/>
                <a:ext cx="1824021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83" y="4374037"/>
                <a:ext cx="1824021" cy="655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53818" y="4572001"/>
                <a:ext cx="555783" cy="582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818" y="4572001"/>
                <a:ext cx="555783" cy="5824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60488" y="6016980"/>
                <a:ext cx="182402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88" y="6016980"/>
                <a:ext cx="1824021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77346" y="3204153"/>
            <a:ext cx="23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22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437637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2869" y="426870"/>
            <a:ext cx="7094119" cy="5653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0330"/>
              <p:cNvSpPr txBox="1"/>
              <p:nvPr/>
            </p:nvSpPr>
            <p:spPr>
              <a:xfrm>
                <a:off x="4712869" y="4091709"/>
                <a:ext cx="7292196" cy="2710732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>
                  <a:spcBef>
                    <a:spcPts val="0"/>
                  </a:spcBef>
                </a:pPr>
                <a:r>
                  <a:rPr lang="en-US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   Area </a:t>
                </a:r>
                <a:r>
                  <a:rPr lang="en-US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Sector = 72		     </a:t>
                </a:r>
                <a:r>
                  <a:rPr lang="en-US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dirty="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Area of Sector = 125</a:t>
                </a:r>
                <a:endParaRPr lang="en-US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</a:pPr>
                <a:r>
                  <a:rPr lang="en-US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Radius = 4			          Radius = </a:t>
                </a:r>
              </a:p>
              <a:p>
                <a:pPr marR="0">
                  <a:spcBef>
                    <a:spcPts val="0"/>
                  </a:spcBef>
                </a:pPr>
                <a:r>
                  <a:rPr lang="en-US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Central Angle = (in degrees)	          Central Angle = 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10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869" y="4091709"/>
                <a:ext cx="7292196" cy="2710732"/>
              </a:xfrm>
              <a:prstGeom prst="rect">
                <a:avLst/>
              </a:prstGeom>
              <a:blipFill>
                <a:blip r:embed="rId4"/>
                <a:stretch>
                  <a:fillRect l="-669" t="-1348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8201" y="4930698"/>
                <a:ext cx="1824021" cy="68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72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01" y="4930698"/>
                <a:ext cx="1824021" cy="681020"/>
              </a:xfrm>
              <a:prstGeom prst="rect">
                <a:avLst/>
              </a:prstGeom>
              <a:blipFill>
                <a:blip r:embed="rId5"/>
                <a:stretch>
                  <a:fillRect l="-5686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9683" y="6078913"/>
                <a:ext cx="1398499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𝟏𝟔𝟐𝟎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83" y="6078913"/>
                <a:ext cx="1398499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52360" y="4969695"/>
                <a:ext cx="2079058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125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360" y="4969695"/>
                <a:ext cx="2079058" cy="535468"/>
              </a:xfrm>
              <a:prstGeom prst="rect">
                <a:avLst/>
              </a:prstGeom>
              <a:blipFill>
                <a:blip r:embed="rId7"/>
                <a:stretch>
                  <a:fillRect l="-322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57962" y="3137602"/>
            <a:ext cx="73471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3</a:t>
            </a:r>
          </a:p>
          <a:p>
            <a:endParaRPr lang="en-US" sz="2000" b="1" dirty="0"/>
          </a:p>
          <a:p>
            <a:r>
              <a:rPr lang="en-US" sz="1600" dirty="0" smtClean="0"/>
              <a:t>Find the missing variable.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0962" y="5645783"/>
                <a:ext cx="20984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25920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𝝅𝜽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62" y="5645783"/>
                <a:ext cx="2098498" cy="400110"/>
              </a:xfrm>
              <a:prstGeom prst="rect">
                <a:avLst/>
              </a:prstGeom>
              <a:blipFill>
                <a:blip r:embed="rId8"/>
                <a:stretch>
                  <a:fillRect l="-3488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92049" y="5500234"/>
                <a:ext cx="182402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125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049" y="5500234"/>
                <a:ext cx="1824021" cy="407099"/>
              </a:xfrm>
              <a:prstGeom prst="rect">
                <a:avLst/>
              </a:prstGeom>
              <a:blipFill>
                <a:blip r:embed="rId9"/>
                <a:stretch>
                  <a:fillRect l="-3679" t="-746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13120" y="5875603"/>
                <a:ext cx="182402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120" y="5875603"/>
                <a:ext cx="1824021" cy="407099"/>
              </a:xfrm>
              <a:prstGeom prst="rect">
                <a:avLst/>
              </a:prstGeom>
              <a:blipFill>
                <a:blip r:embed="rId10"/>
                <a:stretch>
                  <a:fillRect l="-4013" t="-7463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579877" y="6277773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 = 5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7" grpId="0"/>
      <p:bldP spid="18" grpId="0"/>
      <p:bldP spid="1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4976" y="119770"/>
            <a:ext cx="66221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Area of a Segment of a Circle</a:t>
            </a:r>
          </a:p>
          <a:p>
            <a:endParaRPr lang="en-US" sz="2800" b="1" dirty="0"/>
          </a:p>
          <a:p>
            <a:r>
              <a:rPr lang="en-US" sz="2800" dirty="0" smtClean="0"/>
              <a:t>The segment of a circle is the region bounded by a chord and the arc subtended by the chord. The segment is the small partially curved figure left when the triangular portion of the sector is removed.</a:t>
            </a:r>
          </a:p>
          <a:p>
            <a:endParaRPr lang="en-US" sz="2800" dirty="0"/>
          </a:p>
          <a:p>
            <a:r>
              <a:rPr lang="en-US" sz="2800" dirty="0" smtClean="0"/>
              <a:t>To find the area of the segment:</a:t>
            </a:r>
          </a:p>
          <a:p>
            <a:endParaRPr lang="en-US" sz="2000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4331201" y="4859529"/>
            <a:ext cx="3908024" cy="13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0859" y="490887"/>
            <a:ext cx="7099082" cy="398486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400" b="1" dirty="0" smtClean="0"/>
              <a:t>Example 4:</a:t>
            </a:r>
            <a:r>
              <a:rPr lang="en-US" dirty="0" smtClean="0"/>
              <a:t> </a:t>
            </a:r>
            <a:r>
              <a:rPr lang="en-US" sz="2000" dirty="0"/>
              <a:t>Find the area of a segment of a circle with a </a:t>
            </a:r>
            <a:r>
              <a:rPr lang="en-US" sz="2000" dirty="0" smtClean="0"/>
              <a:t>central </a:t>
            </a:r>
            <a:r>
              <a:rPr lang="en-US" sz="2000" dirty="0"/>
              <a:t>angle of 120 degrees and a radius of 8 cm. Express answer to the </a:t>
            </a:r>
            <a:r>
              <a:rPr lang="en-US" sz="2000" i="1" dirty="0"/>
              <a:t>nearest integer</a:t>
            </a:r>
            <a:r>
              <a:rPr lang="en-US" sz="2000" i="1" dirty="0" smtClean="0"/>
              <a:t>.</a:t>
            </a:r>
          </a:p>
          <a:p>
            <a:endParaRPr lang="en-US" dirty="0" smtClean="0"/>
          </a:p>
          <a:p>
            <a:r>
              <a:rPr lang="en-US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1: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the sector</a:t>
            </a:r>
            <a:endParaRPr lang="en-US" altLang="en-US" sz="1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2: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Draw the line that represents the height (altitude) of the triangle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41917" y="1275346"/>
            <a:ext cx="2731186" cy="255517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1043" y="2325320"/>
            <a:ext cx="5738713" cy="8392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198969" y="4013400"/>
            <a:ext cx="2533200" cy="26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7999" y="866274"/>
                <a:ext cx="8858451" cy="3857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Step 3: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Use the appropriate Trig ratio to find the missing sides </a:t>
                </a:r>
                <a:endParaRPr lang="en-US" sz="2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height of the triangle		y = base of the triangle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 60</a:t>
                </a:r>
                <a:r>
                  <a:rPr lang="en-US" sz="28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:r>
                  <a:rPr lang="en-US" sz="2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Cos 60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 60 = y				8 </a:t>
                </a:r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 60 = x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6.93 = y				4 = x	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866274"/>
                <a:ext cx="8858451" cy="3857274"/>
              </a:xfrm>
              <a:prstGeom prst="rect">
                <a:avLst/>
              </a:prstGeom>
              <a:blipFill>
                <a:blip r:embed="rId2"/>
                <a:stretch>
                  <a:fillRect l="-1376" t="-1264" b="-3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944024" y="3874855"/>
            <a:ext cx="2533200" cy="26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48196" y="713570"/>
            <a:ext cx="4676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 the area of the triangle.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99" y="1683785"/>
            <a:ext cx="7190365" cy="40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9" y="1606680"/>
            <a:ext cx="7490337" cy="44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37" y="713631"/>
            <a:ext cx="82850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a segment of a circle if the central angle of the segment is 165º and the radius is 40.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95797" y="2221736"/>
            <a:ext cx="3672494" cy="37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581" y="563419"/>
            <a:ext cx="77585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area of a segment of a circle if the central angle of the segment is 50º and the radius is 15.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58935" y="2154650"/>
            <a:ext cx="2881284" cy="26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4767" y="907766"/>
            <a:ext cx="11366323" cy="4268965"/>
          </a:xfrm>
        </p:spPr>
        <p:txBody>
          <a:bodyPr/>
          <a:lstStyle/>
          <a:p>
            <a:r>
              <a:rPr lang="en-US" dirty="0" smtClean="0"/>
              <a:t>Unit 4: Circles and Volume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4767" y="5468652"/>
            <a:ext cx="8612435" cy="7063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4.4 Central and Inscribed Angles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63" y="268380"/>
            <a:ext cx="8229600" cy="5734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4093" y="2558787"/>
            <a:ext cx="1690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rc-like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2776" y="1086601"/>
            <a:ext cx="99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237" y="2995130"/>
            <a:ext cx="167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5089" y="3012205"/>
            <a:ext cx="184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2776" y="3497935"/>
            <a:ext cx="138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entral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3727" y="3462251"/>
            <a:ext cx="159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150" y="4006196"/>
            <a:ext cx="137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5167" y="5022718"/>
            <a:ext cx="317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ntercepted arc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86327" y="3462250"/>
            <a:ext cx="99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80˚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86327" y="3462251"/>
            <a:ext cx="99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80˚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3861" y="210250"/>
            <a:ext cx="6817894" cy="64647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6947" y="116615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15073" y="1627823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15073" y="208948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108˚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47157" y="2462471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93˚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3198" y="28640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267˚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77" y="3524907"/>
            <a:ext cx="7603217" cy="31208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45888" y="4477067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36629" y="4942480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124˚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72929" y="540414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236˚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78715" y="584912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304˚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6607" y="396717"/>
            <a:ext cx="7526004" cy="6100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20925" y="1451390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0821" y="1868066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00872" y="22847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80821" y="265552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347˚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034" y="3554063"/>
            <a:ext cx="8474001" cy="29429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5571" y="427354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21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88441" y="468295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29474" y="507645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98˚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01779" y="546996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262˚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56592" y="583854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201˚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4010" y="396717"/>
            <a:ext cx="8009021" cy="5683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2144" y="308956"/>
            <a:ext cx="306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nscribed angle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5817" y="2300012"/>
            <a:ext cx="289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ntercepted arc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399" y="4342931"/>
            <a:ext cx="193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subtends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36370" y="4425944"/>
                <a:ext cx="802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370" y="4425944"/>
                <a:ext cx="80225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2977" t="-11842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59" y="1481420"/>
            <a:ext cx="7972425" cy="34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1942" y="4034839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31˚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2741" y="4034838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226˚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53970" y="104120"/>
            <a:ext cx="7851967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3970" y="2387014"/>
            <a:ext cx="7792453" cy="3227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6041" y="332549"/>
            <a:ext cx="120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9505" y="66064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7620" y="1289184"/>
            <a:ext cx="16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congruent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6672" y="1678835"/>
            <a:ext cx="150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ACD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7427" y="5085347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90˚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72389" y="4623682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41˚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2389" y="5085346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41˚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20" y="396717"/>
            <a:ext cx="3415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0" y="1287443"/>
            <a:ext cx="3374801" cy="4792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0" y="1287443"/>
            <a:ext cx="3374801" cy="379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54" y="105397"/>
            <a:ext cx="8222583" cy="1495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9405" y="521689"/>
            <a:ext cx="253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supplementary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8908" y="1099219"/>
                <a:ext cx="2753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08" y="1099219"/>
                <a:ext cx="27539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49" r="-33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21841" y="1088144"/>
                <a:ext cx="28116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841" y="1088144"/>
                <a:ext cx="281166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515" r="-324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3221" y="1890694"/>
            <a:ext cx="8049691" cy="2962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44648" y="3371879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72˚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0341" y="3718853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108˚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9789" y="4055125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87˚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7616" y="4853064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3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0638" y="268380"/>
            <a:ext cx="6358860" cy="602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4849" y="1111351"/>
            <a:ext cx="7490337" cy="49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48" y="1606680"/>
            <a:ext cx="7490337" cy="45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4374" y="1016410"/>
            <a:ext cx="7126851" cy="52221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06181" y="3451123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2562" y="3451122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71587" y="3435143"/>
            <a:ext cx="958645" cy="663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96512" y="4704732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43536" y="4857132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41380" y="4399938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71976" y="4886628"/>
            <a:ext cx="314351" cy="3392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8790886">
            <a:off x="5551642" y="5613253"/>
            <a:ext cx="865944" cy="854722"/>
          </a:xfrm>
          <a:prstGeom prst="arc">
            <a:avLst>
              <a:gd name="adj1" fmla="val 16200000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8790886">
            <a:off x="6775783" y="5585102"/>
            <a:ext cx="705216" cy="661812"/>
          </a:xfrm>
          <a:prstGeom prst="arc">
            <a:avLst>
              <a:gd name="adj1" fmla="val 16200000"/>
              <a:gd name="adj2" fmla="val 889757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800000">
            <a:off x="7476810" y="5383846"/>
            <a:ext cx="865944" cy="854722"/>
          </a:xfrm>
          <a:prstGeom prst="arc">
            <a:avLst>
              <a:gd name="adj1" fmla="val 14145575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3793770">
            <a:off x="8598015" y="5502424"/>
            <a:ext cx="777447" cy="783448"/>
          </a:xfrm>
          <a:prstGeom prst="arc">
            <a:avLst>
              <a:gd name="adj1" fmla="val 14963169"/>
              <a:gd name="adj2" fmla="val 1984965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7539826">
            <a:off x="9753965" y="5341780"/>
            <a:ext cx="865944" cy="854722"/>
          </a:xfrm>
          <a:prstGeom prst="arc">
            <a:avLst>
              <a:gd name="adj1" fmla="val 16200000"/>
              <a:gd name="adj2" fmla="val 212290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646" y="1025013"/>
            <a:ext cx="7575448" cy="4107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012" y="5433073"/>
            <a:ext cx="752170" cy="553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646" y="5272547"/>
                <a:ext cx="142936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646" y="5272547"/>
                <a:ext cx="1429366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6200" y="5433616"/>
                <a:ext cx="1564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00" y="5433616"/>
                <a:ext cx="156459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063" y="5329836"/>
            <a:ext cx="837260" cy="530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79251" y="5433616"/>
                <a:ext cx="1564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251" y="5433616"/>
                <a:ext cx="1564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6204" y="5389682"/>
            <a:ext cx="607538" cy="4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370" y="884904"/>
            <a:ext cx="7694723" cy="5973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212" y="3362632"/>
            <a:ext cx="1336322" cy="357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9731" y="3376228"/>
            <a:ext cx="1342953" cy="344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1167" y="3362632"/>
            <a:ext cx="859240" cy="355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395" y="4873105"/>
            <a:ext cx="1874121" cy="306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5053" y="4910253"/>
            <a:ext cx="881106" cy="314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6017" y="4921444"/>
            <a:ext cx="1207394" cy="257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8292" y="6198513"/>
            <a:ext cx="1338263" cy="309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5055" y="6211898"/>
            <a:ext cx="1031104" cy="334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6849" y="6211898"/>
            <a:ext cx="1073558" cy="3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306614"/>
            <a:ext cx="4159789" cy="4710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75" y="268380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Daily Agenda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1902" y="766921"/>
            <a:ext cx="7384795" cy="597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3344" y="3515700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Semicircle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4657" y="3072228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Adjacent arcs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971" y="3515699"/>
            <a:ext cx="228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Concentric circles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3664" y="4449296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2775" y="4897024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9913" y="489702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arc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4555" y="6205354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</a:t>
            </a:r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9931" y="6276630"/>
            <a:ext cx="242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70349" y="6275873"/>
            <a:ext cx="19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2743</TotalTime>
  <Words>762</Words>
  <Application>Microsoft Office PowerPoint</Application>
  <PresentationFormat>Widescreen</PresentationFormat>
  <Paragraphs>297</Paragraphs>
  <Slides>49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4: Circles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Circles and Volume</dc:title>
  <dc:creator>Kenya Sailor</dc:creator>
  <cp:lastModifiedBy>Kayla Deuire</cp:lastModifiedBy>
  <cp:revision>60</cp:revision>
  <cp:lastPrinted>2017-03-28T12:08:25Z</cp:lastPrinted>
  <dcterms:created xsi:type="dcterms:W3CDTF">2017-03-13T16:59:22Z</dcterms:created>
  <dcterms:modified xsi:type="dcterms:W3CDTF">2018-09-11T02:12:44Z</dcterms:modified>
</cp:coreProperties>
</file>